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DBD2087E-3FA6-4A0A-8A64-7131C99786C7}" type="datetimeFigureOut">
              <a:rPr lang="id-ID" smtClean="0"/>
              <a:pPr/>
              <a:t>22/08/2019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1253372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DBD2087E-3FA6-4A0A-8A64-7131C99786C7}" type="datetimeFigureOut">
              <a:rPr lang="id-ID" smtClean="0"/>
              <a:pPr/>
              <a:t>22/08/2019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1665552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DBD2087E-3FA6-4A0A-8A64-7131C99786C7}" type="datetimeFigureOut">
              <a:rPr lang="id-ID" smtClean="0"/>
              <a:pPr/>
              <a:t>22/08/2019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4756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DBD2087E-3FA6-4A0A-8A64-7131C99786C7}" type="datetimeFigureOut">
              <a:rPr lang="id-ID" smtClean="0"/>
              <a:pPr/>
              <a:t>22/08/2019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217250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D2087E-3FA6-4A0A-8A64-7131C99786C7}" type="datetimeFigureOut">
              <a:rPr lang="id-ID" smtClean="0"/>
              <a:pPr/>
              <a:t>22/08/2019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3008882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DBD2087E-3FA6-4A0A-8A64-7131C99786C7}" type="datetimeFigureOut">
              <a:rPr lang="id-ID" smtClean="0"/>
              <a:pPr/>
              <a:t>22/08/2019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2506772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DBD2087E-3FA6-4A0A-8A64-7131C99786C7}" type="datetimeFigureOut">
              <a:rPr lang="id-ID" smtClean="0"/>
              <a:pPr/>
              <a:t>22/08/2019</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1244081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DBD2087E-3FA6-4A0A-8A64-7131C99786C7}" type="datetimeFigureOut">
              <a:rPr lang="id-ID" smtClean="0"/>
              <a:pPr/>
              <a:t>22/08/2019</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425243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D2087E-3FA6-4A0A-8A64-7131C99786C7}" type="datetimeFigureOut">
              <a:rPr lang="id-ID" smtClean="0"/>
              <a:pPr/>
              <a:t>22/08/2019</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3300806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D2087E-3FA6-4A0A-8A64-7131C99786C7}" type="datetimeFigureOut">
              <a:rPr lang="id-ID" smtClean="0"/>
              <a:pPr/>
              <a:t>22/08/2019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1996172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D2087E-3FA6-4A0A-8A64-7131C99786C7}" type="datetimeFigureOut">
              <a:rPr lang="id-ID" smtClean="0"/>
              <a:pPr/>
              <a:t>22/08/2019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2218266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2087E-3FA6-4A0A-8A64-7131C99786C7}" type="datetimeFigureOut">
              <a:rPr lang="id-ID" smtClean="0"/>
              <a:pPr/>
              <a:t>22/08/2019</a:t>
            </a:fld>
            <a:endParaRPr lang="id-ID"/>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20DFB5-4895-42FB-B92F-3B984AA740B0}" type="slidenum">
              <a:rPr lang="id-ID" smtClean="0"/>
              <a:pPr/>
              <a:t>‹#›</a:t>
            </a:fld>
            <a:endParaRPr lang="id-ID"/>
          </a:p>
        </p:txBody>
      </p:sp>
    </p:spTree>
    <p:extLst>
      <p:ext uri="{BB962C8B-B14F-4D97-AF65-F5344CB8AC3E}">
        <p14:creationId xmlns:p14="http://schemas.microsoft.com/office/powerpoint/2010/main" xmlns="" val="3154976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268760"/>
            <a:ext cx="7772400" cy="1470025"/>
          </a:xfrm>
        </p:spPr>
        <p:txBody>
          <a:bodyPr/>
          <a:lstStyle/>
          <a:p>
            <a:r>
              <a:rPr lang="en-US" i="1" dirty="0" err="1" smtClean="0"/>
              <a:t>Sistem</a:t>
            </a:r>
            <a:r>
              <a:rPr lang="en-US" i="1" dirty="0" smtClean="0"/>
              <a:t> </a:t>
            </a:r>
            <a:r>
              <a:rPr lang="en-US" i="1" dirty="0" err="1" smtClean="0"/>
              <a:t>termodinamika</a:t>
            </a:r>
            <a:r>
              <a:rPr lang="id-ID" dirty="0" smtClean="0"/>
              <a:t/>
            </a:r>
            <a:br>
              <a:rPr lang="id-ID" dirty="0" smtClean="0"/>
            </a:br>
            <a:endParaRPr lang="id-ID" dirty="0"/>
          </a:p>
        </p:txBody>
      </p:sp>
      <p:sp>
        <p:nvSpPr>
          <p:cNvPr id="3" name="Subtitle 2"/>
          <p:cNvSpPr>
            <a:spLocks noGrp="1"/>
          </p:cNvSpPr>
          <p:nvPr>
            <p:ph type="subTitle" idx="1"/>
          </p:nvPr>
        </p:nvSpPr>
        <p:spPr>
          <a:xfrm>
            <a:off x="1403648" y="3284984"/>
            <a:ext cx="6400800" cy="2639144"/>
          </a:xfrm>
        </p:spPr>
        <p:txBody>
          <a:bodyPr>
            <a:noAutofit/>
          </a:bodyPr>
          <a:lstStyle/>
          <a:p>
            <a:pPr marL="685800" lvl="1" indent="-228600" algn="l">
              <a:buFont typeface="Arial" pitchFamily="34" charset="0"/>
              <a:buChar char="•"/>
              <a:defRPr/>
            </a:pPr>
            <a:r>
              <a:rPr lang="en-US" dirty="0" err="1"/>
              <a:t>keseimbangan</a:t>
            </a:r>
            <a:r>
              <a:rPr lang="en-US" dirty="0"/>
              <a:t> </a:t>
            </a:r>
            <a:r>
              <a:rPr lang="en-US" dirty="0" err="1"/>
              <a:t>termodinamik</a:t>
            </a:r>
            <a:endParaRPr lang="id-ID" dirty="0"/>
          </a:p>
          <a:p>
            <a:pPr marL="685800" lvl="1" indent="-228600" algn="l">
              <a:buFont typeface="Arial" pitchFamily="34" charset="0"/>
              <a:buChar char="•"/>
              <a:defRPr/>
            </a:pPr>
            <a:r>
              <a:rPr lang="en-US" dirty="0" err="1"/>
              <a:t>Persamaan</a:t>
            </a:r>
            <a:r>
              <a:rPr lang="en-US" dirty="0"/>
              <a:t> </a:t>
            </a:r>
            <a:r>
              <a:rPr lang="en-US" dirty="0" err="1" smtClean="0"/>
              <a:t>keadaan</a:t>
            </a:r>
            <a:r>
              <a:rPr lang="id-ID" dirty="0" smtClean="0"/>
              <a:t> </a:t>
            </a:r>
            <a:r>
              <a:rPr lang="en-US" dirty="0" smtClean="0"/>
              <a:t>gas </a:t>
            </a:r>
            <a:r>
              <a:rPr lang="en-US" dirty="0"/>
              <a:t>ideal, </a:t>
            </a:r>
            <a:endParaRPr lang="id-ID" dirty="0" smtClean="0"/>
          </a:p>
          <a:p>
            <a:pPr marL="685800" lvl="1" indent="-228600" algn="l">
              <a:buFont typeface="Arial" pitchFamily="34" charset="0"/>
              <a:buChar char="•"/>
              <a:defRPr/>
            </a:pPr>
            <a:r>
              <a:rPr lang="en-US" dirty="0" err="1" smtClean="0"/>
              <a:t>perubahan</a:t>
            </a:r>
            <a:r>
              <a:rPr lang="en-US" dirty="0" smtClean="0"/>
              <a:t> </a:t>
            </a:r>
            <a:r>
              <a:rPr lang="en-US" dirty="0" err="1"/>
              <a:t>keadaan</a:t>
            </a:r>
            <a:r>
              <a:rPr lang="en-US" dirty="0"/>
              <a:t>, </a:t>
            </a:r>
            <a:r>
              <a:rPr lang="en-US" dirty="0" err="1"/>
              <a:t>dan</a:t>
            </a:r>
            <a:r>
              <a:rPr lang="en-US" dirty="0"/>
              <a:t> </a:t>
            </a:r>
            <a:endParaRPr lang="id-ID" dirty="0" smtClean="0"/>
          </a:p>
          <a:p>
            <a:pPr marL="685800" lvl="1" indent="-228600" algn="l">
              <a:buFont typeface="Arial" pitchFamily="34" charset="0"/>
              <a:buChar char="•"/>
              <a:defRPr/>
            </a:pPr>
            <a:r>
              <a:rPr lang="en-US" dirty="0" smtClean="0"/>
              <a:t>proses </a:t>
            </a:r>
            <a:r>
              <a:rPr lang="en-US" dirty="0" err="1"/>
              <a:t>kuasistatik</a:t>
            </a:r>
            <a:endParaRPr lang="id-ID" dirty="0"/>
          </a:p>
          <a:p>
            <a:pPr algn="l"/>
            <a:endParaRPr lang="id-ID" sz="2800" dirty="0"/>
          </a:p>
        </p:txBody>
      </p:sp>
      <p:sp>
        <p:nvSpPr>
          <p:cNvPr id="4" name="Title 1"/>
          <p:cNvSpPr txBox="1">
            <a:spLocks/>
          </p:cNvSpPr>
          <p:nvPr/>
        </p:nvSpPr>
        <p:spPr>
          <a:xfrm>
            <a:off x="-16768" y="1"/>
            <a:ext cx="1564432" cy="735012"/>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id-ID" sz="2000" i="1" dirty="0" smtClean="0"/>
              <a:t>Pert. II</a:t>
            </a:r>
            <a:r>
              <a:rPr lang="id-ID" dirty="0" smtClean="0"/>
              <a:t/>
            </a:r>
            <a:br>
              <a:rPr lang="id-ID" dirty="0" smtClean="0"/>
            </a:br>
            <a:endParaRPr lang="id-ID" dirty="0"/>
          </a:p>
        </p:txBody>
      </p:sp>
    </p:spTree>
    <p:extLst>
      <p:ext uri="{BB962C8B-B14F-4D97-AF65-F5344CB8AC3E}">
        <p14:creationId xmlns:p14="http://schemas.microsoft.com/office/powerpoint/2010/main" xmlns="" val="1517439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0198"/>
            <a:ext cx="8229600" cy="960530"/>
          </a:xfrm>
        </p:spPr>
        <p:txBody>
          <a:bodyPr>
            <a:normAutofit/>
          </a:bodyPr>
          <a:lstStyle/>
          <a:p>
            <a:r>
              <a:rPr lang="id-ID" sz="3600" dirty="0" smtClean="0"/>
              <a:t>Persamaan Keadaan (Equations of state)</a:t>
            </a:r>
            <a:endParaRPr lang="id-ID" sz="3600" dirty="0"/>
          </a:p>
        </p:txBody>
      </p:sp>
      <p:sp>
        <p:nvSpPr>
          <p:cNvPr id="3" name="Content Placeholder 2"/>
          <p:cNvSpPr>
            <a:spLocks noGrp="1"/>
          </p:cNvSpPr>
          <p:nvPr>
            <p:ph idx="1"/>
          </p:nvPr>
        </p:nvSpPr>
        <p:spPr>
          <a:xfrm>
            <a:off x="251520" y="1052736"/>
            <a:ext cx="8640960" cy="5760640"/>
          </a:xfrm>
        </p:spPr>
        <p:txBody>
          <a:bodyPr>
            <a:normAutofit lnSpcReduction="10000"/>
          </a:bodyPr>
          <a:lstStyle/>
          <a:p>
            <a:pPr algn="just"/>
            <a:r>
              <a:rPr lang="id-ID" dirty="0" smtClean="0"/>
              <a:t>Persamaan keadaan dari suatu zat merupakan hubungan relatif antara tekanannya (p), volum spesifik (v), dan temperatur (T).</a:t>
            </a:r>
          </a:p>
          <a:p>
            <a:pPr algn="just"/>
            <a:endParaRPr lang="id-ID" dirty="0" smtClean="0"/>
          </a:p>
          <a:p>
            <a:pPr algn="just"/>
            <a:r>
              <a:rPr lang="id-ID" dirty="0" smtClean="0"/>
              <a:t>Persamaan keadaan berlaku untuk semua zat yang homogen seperti zat padat, zat cair dan gas.</a:t>
            </a:r>
          </a:p>
          <a:p>
            <a:pPr algn="just"/>
            <a:endParaRPr lang="id-ID" dirty="0" smtClean="0"/>
          </a:p>
          <a:p>
            <a:pPr algn="just"/>
            <a:r>
              <a:rPr lang="id-ID" dirty="0" smtClean="0"/>
              <a:t>Jadi, rapat massa (densitas) dari sebuah bongkahan tembaga (copper) dapat ditentukan secara pasti ketika temperatur dan tekanan dari bongkahan tersebut diketahui.</a:t>
            </a:r>
            <a:endParaRPr lang="id-ID" dirty="0"/>
          </a:p>
        </p:txBody>
      </p:sp>
    </p:spTree>
    <p:extLst>
      <p:ext uri="{BB962C8B-B14F-4D97-AF65-F5344CB8AC3E}">
        <p14:creationId xmlns:p14="http://schemas.microsoft.com/office/powerpoint/2010/main" xmlns="" val="2703362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79512" y="404664"/>
                <a:ext cx="8712968" cy="6381328"/>
              </a:xfrm>
            </p:spPr>
            <p:txBody>
              <a:bodyPr>
                <a:normAutofit fontScale="85000" lnSpcReduction="10000"/>
              </a:bodyPr>
              <a:lstStyle/>
              <a:p>
                <a:pPr algn="just"/>
                <a:r>
                  <a:rPr lang="id-ID" dirty="0" smtClean="0"/>
                  <a:t>Sebuah sistem termodinamik, yang keadaan termodinamiknya secara unik ditentukan oleh dua sifat intensifnya, maka sistem tersebut didefinisikan sebagai zat murni, dan kedua sifat intensif tersebut dinyatakan sebagai variabel-variabel keadaan (state variables).</a:t>
                </a:r>
              </a:p>
              <a:p>
                <a:pPr algn="just"/>
                <a:endParaRPr lang="id-ID" dirty="0" smtClean="0"/>
              </a:p>
              <a:p>
                <a:pPr algn="just"/>
                <a:r>
                  <a:rPr lang="id-ID" dirty="0" smtClean="0"/>
                  <a:t>Dari dua variabel keadaan, variabel yang ketiga dapat ditentukan melalui sebuah persamaan keadaan :</a:t>
                </a:r>
              </a:p>
              <a:p>
                <a:pPr algn="just"/>
                <a:endParaRPr lang="id-ID" dirty="0" smtClean="0"/>
              </a:p>
              <a:p>
                <a:pPr marL="0"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𝑓</m:t>
                      </m:r>
                      <m:d>
                        <m:dPr>
                          <m:ctrlPr>
                            <a:rPr lang="id-ID" b="0" i="1" smtClean="0">
                              <a:latin typeface="Cambria Math" panose="02040503050406030204" pitchFamily="18" charset="0"/>
                            </a:rPr>
                          </m:ctrlPr>
                        </m:dPr>
                        <m:e>
                          <m:sSub>
                            <m:sSubPr>
                              <m:ctrlPr>
                                <a:rPr lang="id-ID" b="0" i="1" smtClean="0">
                                  <a:latin typeface="Cambria Math" panose="02040503050406030204" pitchFamily="18" charset="0"/>
                                </a:rPr>
                              </m:ctrlPr>
                            </m:sSubPr>
                            <m:e>
                              <m:r>
                                <a:rPr lang="id-ID" b="0" i="1" smtClean="0">
                                  <a:latin typeface="Cambria Math"/>
                                </a:rPr>
                                <m:t>𝑧</m:t>
                              </m:r>
                            </m:e>
                            <m:sub>
                              <m:r>
                                <a:rPr lang="id-ID" b="0" i="1" smtClean="0">
                                  <a:latin typeface="Cambria Math"/>
                                </a:rPr>
                                <m:t>1</m:t>
                              </m:r>
                            </m:sub>
                          </m:sSub>
                          <m:r>
                            <a:rPr lang="id-ID" b="0" i="1" smtClean="0">
                              <a:latin typeface="Cambria Math"/>
                            </a:rPr>
                            <m:t>,</m:t>
                          </m:r>
                          <m:sSub>
                            <m:sSubPr>
                              <m:ctrlPr>
                                <a:rPr lang="id-ID" b="0" i="1" smtClean="0">
                                  <a:latin typeface="Cambria Math" panose="02040503050406030204" pitchFamily="18" charset="0"/>
                                </a:rPr>
                              </m:ctrlPr>
                            </m:sSubPr>
                            <m:e>
                              <m:r>
                                <a:rPr lang="id-ID" b="0" i="1" smtClean="0">
                                  <a:latin typeface="Cambria Math"/>
                                </a:rPr>
                                <m:t>𝑧</m:t>
                              </m:r>
                            </m:e>
                            <m:sub>
                              <m:r>
                                <a:rPr lang="id-ID" b="0" i="1" smtClean="0">
                                  <a:latin typeface="Cambria Math"/>
                                </a:rPr>
                                <m:t>2</m:t>
                              </m:r>
                            </m:sub>
                          </m:sSub>
                          <m:r>
                            <a:rPr lang="id-ID" b="0" i="1" smtClean="0">
                              <a:latin typeface="Cambria Math"/>
                            </a:rPr>
                            <m:t>,</m:t>
                          </m:r>
                          <m:sSub>
                            <m:sSubPr>
                              <m:ctrlPr>
                                <a:rPr lang="id-ID" b="0" i="1" smtClean="0">
                                  <a:latin typeface="Cambria Math" panose="02040503050406030204" pitchFamily="18" charset="0"/>
                                </a:rPr>
                              </m:ctrlPr>
                            </m:sSubPr>
                            <m:e>
                              <m:r>
                                <a:rPr lang="id-ID" b="0" i="1" smtClean="0">
                                  <a:latin typeface="Cambria Math"/>
                                </a:rPr>
                                <m:t>𝑧</m:t>
                              </m:r>
                            </m:e>
                            <m:sub>
                              <m:r>
                                <a:rPr lang="id-ID" b="0" i="1" smtClean="0">
                                  <a:latin typeface="Cambria Math"/>
                                </a:rPr>
                                <m:t>3</m:t>
                              </m:r>
                            </m:sub>
                          </m:sSub>
                        </m:e>
                      </m:d>
                      <m:r>
                        <a:rPr lang="id-ID" b="0" i="1" smtClean="0">
                          <a:latin typeface="Cambria Math"/>
                        </a:rPr>
                        <m:t>=0</m:t>
                      </m:r>
                    </m:oMath>
                  </m:oMathPara>
                </a14:m>
                <a:endParaRPr lang="id-ID" dirty="0" smtClean="0"/>
              </a:p>
              <a:p>
                <a:pPr algn="just"/>
                <a:endParaRPr lang="id-ID" dirty="0" smtClean="0"/>
              </a:p>
              <a:p>
                <a:pPr algn="just"/>
                <a:r>
                  <a:rPr lang="id-ID" dirty="0" smtClean="0"/>
                  <a:t>Atau secara lebih spesifik :</a:t>
                </a:r>
              </a:p>
              <a:p>
                <a:pPr algn="just"/>
                <a:endParaRPr lang="id-ID" dirty="0" smtClean="0"/>
              </a:p>
              <a:p>
                <a:pPr marL="0" indent="0" algn="just">
                  <a:buNone/>
                </a:pPr>
                <a14:m>
                  <m:oMathPara xmlns:m="http://schemas.openxmlformats.org/officeDocument/2006/math">
                    <m:oMathParaPr>
                      <m:jc m:val="centerGroup"/>
                    </m:oMathParaPr>
                    <m:oMath xmlns:m="http://schemas.openxmlformats.org/officeDocument/2006/math">
                      <m:r>
                        <a:rPr lang="id-ID" i="1">
                          <a:latin typeface="Cambria Math"/>
                        </a:rPr>
                        <m:t>𝑓</m:t>
                      </m:r>
                      <m:d>
                        <m:dPr>
                          <m:ctrlPr>
                            <a:rPr lang="id-ID" i="1">
                              <a:latin typeface="Cambria Math" panose="02040503050406030204" pitchFamily="18" charset="0"/>
                            </a:rPr>
                          </m:ctrlPr>
                        </m:dPr>
                        <m:e>
                          <m:r>
                            <a:rPr lang="id-ID" b="0" i="1" smtClean="0">
                              <a:latin typeface="Cambria Math"/>
                            </a:rPr>
                            <m:t>𝑝</m:t>
                          </m:r>
                          <m:r>
                            <a:rPr lang="id-ID" i="1">
                              <a:latin typeface="Cambria Math"/>
                            </a:rPr>
                            <m:t>,</m:t>
                          </m:r>
                          <m:r>
                            <a:rPr lang="id-ID" b="0" i="1" smtClean="0">
                              <a:latin typeface="Cambria Math"/>
                            </a:rPr>
                            <m:t>𝑣</m:t>
                          </m:r>
                          <m:r>
                            <a:rPr lang="id-ID" i="1">
                              <a:latin typeface="Cambria Math"/>
                            </a:rPr>
                            <m:t>,</m:t>
                          </m:r>
                          <m:r>
                            <a:rPr lang="id-ID" b="0" i="1" smtClean="0">
                              <a:latin typeface="Cambria Math"/>
                            </a:rPr>
                            <m:t>𝑇</m:t>
                          </m:r>
                        </m:e>
                      </m:d>
                      <m:r>
                        <a:rPr lang="id-ID" i="1">
                          <a:latin typeface="Cambria Math"/>
                        </a:rPr>
                        <m:t>=0</m:t>
                      </m:r>
                      <m:r>
                        <a:rPr lang="id-ID" b="0" i="1" smtClean="0">
                          <a:latin typeface="Cambria Math"/>
                        </a:rPr>
                        <m:t>………………(6)</m:t>
                      </m:r>
                    </m:oMath>
                  </m:oMathPara>
                </a14:m>
                <a:endParaRPr lang="id-ID" dirty="0"/>
              </a:p>
              <a:p>
                <a:pPr algn="just"/>
                <a:endParaRPr lang="id-ID" dirty="0" smtClean="0"/>
              </a:p>
              <a:p>
                <a:pPr algn="just"/>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9512" y="404664"/>
                <a:ext cx="8712968" cy="6381328"/>
              </a:xfrm>
              <a:blipFill rotWithShape="1">
                <a:blip r:embed="rId2" cstate="print"/>
                <a:stretch>
                  <a:fillRect l="-1119" t="-1433" r="-2308" b="-8405"/>
                </a:stretch>
              </a:blipFill>
            </p:spPr>
            <p:txBody>
              <a:bodyPr/>
              <a:lstStyle/>
              <a:p>
                <a:r>
                  <a:rPr lang="id-ID">
                    <a:noFill/>
                  </a:rPr>
                  <a:t> </a:t>
                </a:r>
              </a:p>
            </p:txBody>
          </p:sp>
        </mc:Fallback>
      </mc:AlternateContent>
      <p:sp>
        <p:nvSpPr>
          <p:cNvPr id="4" name="Title 1"/>
          <p:cNvSpPr>
            <a:spLocks noGrp="1"/>
          </p:cNvSpPr>
          <p:nvPr>
            <p:ph type="title"/>
          </p:nvPr>
        </p:nvSpPr>
        <p:spPr>
          <a:xfrm>
            <a:off x="5076056" y="0"/>
            <a:ext cx="4067944" cy="476672"/>
          </a:xfrm>
        </p:spPr>
        <p:txBody>
          <a:bodyPr>
            <a:normAutofit/>
          </a:bodyPr>
          <a:lstStyle/>
          <a:p>
            <a:pPr algn="r"/>
            <a:r>
              <a:rPr lang="id-ID" sz="1800" dirty="0" smtClean="0"/>
              <a:t>Persamaan Keadaan (Equations of state)</a:t>
            </a:r>
            <a:endParaRPr lang="id-ID" sz="1800" dirty="0"/>
          </a:p>
        </p:txBody>
      </p:sp>
    </p:spTree>
    <p:extLst>
      <p:ext uri="{BB962C8B-B14F-4D97-AF65-F5344CB8AC3E}">
        <p14:creationId xmlns:p14="http://schemas.microsoft.com/office/powerpoint/2010/main" xmlns="" val="163145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718" y="404664"/>
                <a:ext cx="8568952" cy="3744415"/>
              </a:xfrm>
            </p:spPr>
            <p:txBody>
              <a:bodyPr>
                <a:normAutofit/>
              </a:bodyPr>
              <a:lstStyle/>
              <a:p>
                <a:pPr algn="just"/>
                <a:r>
                  <a:rPr lang="id-ID" sz="2800" dirty="0" smtClean="0"/>
                  <a:t>Sebarang variabel yang ketiga, yang merupakan fungsi dari dua veriabel-variabel keadaan yang independen membentuk suatu permukaan keadaan (state surface) dari keadaan termodinamik, yaitu :</a:t>
                </a:r>
              </a:p>
              <a:p>
                <a:pPr algn="just"/>
                <a14:m>
                  <m:oMath xmlns:m="http://schemas.openxmlformats.org/officeDocument/2006/math">
                    <m:sSub>
                      <m:sSubPr>
                        <m:ctrlPr>
                          <a:rPr lang="id-ID" sz="2800" i="1" smtClean="0">
                            <a:latin typeface="Cambria Math" panose="02040503050406030204" pitchFamily="18" charset="0"/>
                          </a:rPr>
                        </m:ctrlPr>
                      </m:sSubPr>
                      <m:e>
                        <m:r>
                          <a:rPr lang="id-ID" sz="2800" b="0" i="1" smtClean="0">
                            <a:latin typeface="Cambria Math"/>
                          </a:rPr>
                          <m:t>𝑧</m:t>
                        </m:r>
                      </m:e>
                      <m:sub>
                        <m:r>
                          <a:rPr lang="id-ID" sz="2800" b="0" i="1" smtClean="0">
                            <a:latin typeface="Cambria Math"/>
                          </a:rPr>
                          <m:t>3</m:t>
                        </m:r>
                      </m:sub>
                    </m:sSub>
                    <m:r>
                      <a:rPr lang="id-ID" sz="2800" b="0" i="1" smtClean="0">
                        <a:latin typeface="Cambria Math"/>
                      </a:rPr>
                      <m:t>=</m:t>
                    </m:r>
                    <m:r>
                      <a:rPr lang="id-ID" sz="2800" b="0" i="1" smtClean="0">
                        <a:latin typeface="Cambria Math"/>
                      </a:rPr>
                      <m:t>𝑔</m:t>
                    </m:r>
                    <m:d>
                      <m:dPr>
                        <m:ctrlPr>
                          <a:rPr lang="id-ID" sz="2800" b="0" i="1" smtClean="0">
                            <a:latin typeface="Cambria Math" panose="02040503050406030204" pitchFamily="18" charset="0"/>
                          </a:rPr>
                        </m:ctrlPr>
                      </m:dPr>
                      <m:e>
                        <m:sSub>
                          <m:sSubPr>
                            <m:ctrlPr>
                              <a:rPr lang="id-ID" sz="2800" b="0" i="1" smtClean="0">
                                <a:latin typeface="Cambria Math" panose="02040503050406030204" pitchFamily="18" charset="0"/>
                              </a:rPr>
                            </m:ctrlPr>
                          </m:sSubPr>
                          <m:e>
                            <m:r>
                              <a:rPr lang="id-ID" sz="2800" b="0" i="1" smtClean="0">
                                <a:latin typeface="Cambria Math"/>
                              </a:rPr>
                              <m:t>𝑧</m:t>
                            </m:r>
                          </m:e>
                          <m:sub>
                            <m:r>
                              <a:rPr lang="id-ID" sz="2800" b="0" i="1" smtClean="0">
                                <a:latin typeface="Cambria Math"/>
                              </a:rPr>
                              <m:t>1</m:t>
                            </m:r>
                          </m:sub>
                        </m:sSub>
                        <m:r>
                          <a:rPr lang="id-ID" sz="2800" b="0" i="1" smtClean="0">
                            <a:latin typeface="Cambria Math"/>
                          </a:rPr>
                          <m:t>,</m:t>
                        </m:r>
                        <m:sSub>
                          <m:sSubPr>
                            <m:ctrlPr>
                              <a:rPr lang="id-ID" sz="2800" b="0" i="1" smtClean="0">
                                <a:latin typeface="Cambria Math" panose="02040503050406030204" pitchFamily="18" charset="0"/>
                              </a:rPr>
                            </m:ctrlPr>
                          </m:sSubPr>
                          <m:e>
                            <m:r>
                              <a:rPr lang="id-ID" sz="2800" b="0" i="1" smtClean="0">
                                <a:latin typeface="Cambria Math"/>
                              </a:rPr>
                              <m:t>𝑧</m:t>
                            </m:r>
                          </m:e>
                          <m:sub>
                            <m:r>
                              <a:rPr lang="id-ID" sz="2800" b="0" i="1" smtClean="0">
                                <a:latin typeface="Cambria Math"/>
                              </a:rPr>
                              <m:t>2</m:t>
                            </m:r>
                          </m:sub>
                        </m:sSub>
                      </m:e>
                    </m:d>
                  </m:oMath>
                </a14:m>
                <a:endParaRPr lang="id-ID"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18" y="404664"/>
                <a:ext cx="8568952" cy="3744415"/>
              </a:xfrm>
              <a:blipFill rotWithShape="1">
                <a:blip r:embed="rId2" cstate="print"/>
                <a:stretch>
                  <a:fillRect l="-1281" t="-1463" r="-2491"/>
                </a:stretch>
              </a:blipFill>
            </p:spPr>
            <p:txBody>
              <a:bodyPr/>
              <a:lstStyle/>
              <a:p>
                <a:r>
                  <a:rPr lang="id-ID">
                    <a:noFill/>
                  </a:rPr>
                  <a:t> </a:t>
                </a:r>
              </a:p>
            </p:txBody>
          </p:sp>
        </mc:Fallback>
      </mc:AlternateContent>
      <p:sp>
        <p:nvSpPr>
          <p:cNvPr id="4" name="Title 1"/>
          <p:cNvSpPr>
            <a:spLocks noGrp="1"/>
          </p:cNvSpPr>
          <p:nvPr>
            <p:ph type="title"/>
          </p:nvPr>
        </p:nvSpPr>
        <p:spPr>
          <a:xfrm>
            <a:off x="5076056" y="0"/>
            <a:ext cx="4067944" cy="476672"/>
          </a:xfrm>
        </p:spPr>
        <p:txBody>
          <a:bodyPr>
            <a:normAutofit/>
          </a:bodyPr>
          <a:lstStyle/>
          <a:p>
            <a:pPr algn="r"/>
            <a:r>
              <a:rPr lang="id-ID" sz="1800" dirty="0" smtClean="0"/>
              <a:t>Persamaan Keadaan (Equations of state)</a:t>
            </a:r>
            <a:endParaRPr lang="id-ID" sz="1800" dirty="0"/>
          </a:p>
        </p:txBody>
      </p:sp>
      <p:pic>
        <p:nvPicPr>
          <p:cNvPr id="5" name="Picture 5" descr="c2_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67944" y="2139412"/>
            <a:ext cx="5076056" cy="4718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24827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Autofit/>
          </a:bodyPr>
          <a:lstStyle/>
          <a:p>
            <a:r>
              <a:rPr lang="id-ID" sz="3600" dirty="0" smtClean="0"/>
              <a:t>Persamaan Keadaan Gas Ideal </a:t>
            </a:r>
            <a:br>
              <a:rPr lang="id-ID" sz="3600" dirty="0" smtClean="0"/>
            </a:br>
            <a:r>
              <a:rPr lang="id-ID" sz="3600" dirty="0" smtClean="0"/>
              <a:t>(Equations of state of an ideal gas)</a:t>
            </a:r>
            <a:endParaRPr lang="id-ID" sz="3600"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79512" y="1268760"/>
                <a:ext cx="8784976" cy="5589240"/>
              </a:xfrm>
            </p:spPr>
            <p:txBody>
              <a:bodyPr>
                <a:normAutofit fontScale="85000" lnSpcReduction="20000"/>
              </a:bodyPr>
              <a:lstStyle/>
              <a:p>
                <a:pPr algn="just"/>
                <a:r>
                  <a:rPr lang="id-ID" dirty="0" smtClean="0"/>
                  <a:t>Misalkan telah diukur tekanan (p), volume (v) dan massa (m) dari suatu gas tertentu, sepanjang rentang yang lebar dari variabel-variabel ini.</a:t>
                </a:r>
              </a:p>
              <a:p>
                <a:pPr algn="just"/>
                <a:endParaRPr lang="id-ID" dirty="0" smtClean="0"/>
              </a:p>
              <a:p>
                <a:pPr algn="just"/>
                <a:r>
                  <a:rPr lang="id-ID" dirty="0" smtClean="0"/>
                  <a:t>Daripada menggunakan volum aktual V, kita akan menggunakan </a:t>
                </a:r>
                <a:r>
                  <a:rPr lang="id-ID" dirty="0"/>
                  <a:t>volum molal </a:t>
                </a:r>
                <a:r>
                  <a:rPr lang="id-ID" dirty="0" smtClean="0"/>
                  <a:t>spesifik</a:t>
                </a:r>
              </a:p>
              <a:p>
                <a:pPr algn="just"/>
                <a:endParaRPr lang="id-ID" dirty="0" smtClean="0"/>
              </a:p>
              <a:p>
                <a:pPr algn="just"/>
                <a14:m>
                  <m:oMath xmlns:m="http://schemas.openxmlformats.org/officeDocument/2006/math">
                    <m:r>
                      <a:rPr lang="id-ID" i="1">
                        <a:latin typeface="Cambria Math"/>
                      </a:rPr>
                      <m:t>𝑣</m:t>
                    </m:r>
                    <m:r>
                      <a:rPr lang="id-ID" i="1">
                        <a:latin typeface="Cambria Math"/>
                      </a:rPr>
                      <m:t>=</m:t>
                    </m:r>
                    <m:f>
                      <m:fPr>
                        <m:ctrlPr>
                          <a:rPr lang="id-ID" i="1">
                            <a:latin typeface="Cambria Math" panose="02040503050406030204" pitchFamily="18" charset="0"/>
                          </a:rPr>
                        </m:ctrlPr>
                      </m:fPr>
                      <m:num>
                        <m:r>
                          <a:rPr lang="id-ID" i="1">
                            <a:latin typeface="Cambria Math"/>
                          </a:rPr>
                          <m:t>𝑉</m:t>
                        </m:r>
                      </m:num>
                      <m:den>
                        <m:r>
                          <a:rPr lang="id-ID" i="1">
                            <a:latin typeface="Cambria Math"/>
                          </a:rPr>
                          <m:t>𝑛</m:t>
                        </m:r>
                      </m:den>
                    </m:f>
                  </m:oMath>
                </a14:m>
                <a:r>
                  <a:rPr lang="id-ID" dirty="0" smtClean="0"/>
                  <a:t> </a:t>
                </a:r>
              </a:p>
              <a:p>
                <a:pPr algn="just"/>
                <a:endParaRPr lang="id-ID" dirty="0" smtClean="0"/>
              </a:p>
              <a:p>
                <a:pPr algn="just"/>
                <a:r>
                  <a:rPr lang="id-ID" dirty="0" smtClean="0"/>
                  <a:t>Jika kita ambil semua data yang dikumpulkan pada temperatur absolut yang diberikan, kemudian kita hitung untuk setiap pengukuran individual dari rasio </a:t>
                </a:r>
                <a14:m>
                  <m:oMath xmlns:m="http://schemas.openxmlformats.org/officeDocument/2006/math">
                    <m:f>
                      <m:fPr>
                        <m:type m:val="skw"/>
                        <m:ctrlPr>
                          <a:rPr lang="id-ID" i="1" smtClean="0">
                            <a:latin typeface="Cambria Math" panose="02040503050406030204" pitchFamily="18" charset="0"/>
                          </a:rPr>
                        </m:ctrlPr>
                      </m:fPr>
                      <m:num>
                        <m:r>
                          <a:rPr lang="id-ID" b="0" i="1" smtClean="0">
                            <a:latin typeface="Cambria Math"/>
                          </a:rPr>
                          <m:t>𝑝𝑣</m:t>
                        </m:r>
                      </m:num>
                      <m:den>
                        <m:r>
                          <a:rPr lang="id-ID" b="0" i="1" smtClean="0">
                            <a:latin typeface="Cambria Math"/>
                          </a:rPr>
                          <m:t>𝑇</m:t>
                        </m:r>
                      </m:den>
                    </m:f>
                  </m:oMath>
                </a14:m>
                <a:r>
                  <a:rPr lang="id-ID" dirty="0" smtClean="0"/>
                  <a:t>, dan memplot rasio ini sebagai ordinat (sumbu-y) terhadap tekanan (p) sebagai absis (sumbu-x)</a:t>
                </a:r>
              </a:p>
              <a:p>
                <a:pPr algn="just"/>
                <a:endParaRPr lang="id-ID" dirty="0" smtClean="0"/>
              </a:p>
              <a:p>
                <a:pPr algn="just"/>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9512" y="1268760"/>
                <a:ext cx="8784976" cy="5589240"/>
              </a:xfrm>
              <a:blipFill rotWithShape="1">
                <a:blip r:embed="rId2" cstate="print"/>
                <a:stretch>
                  <a:fillRect l="-1110" t="-2181" r="-2288" b="-13740"/>
                </a:stretch>
              </a:blipFill>
            </p:spPr>
            <p:txBody>
              <a:bodyPr/>
              <a:lstStyle/>
              <a:p>
                <a:r>
                  <a:rPr lang="id-ID">
                    <a:noFill/>
                  </a:rPr>
                  <a:t> </a:t>
                </a:r>
              </a:p>
            </p:txBody>
          </p:sp>
        </mc:Fallback>
      </mc:AlternateContent>
    </p:spTree>
    <p:extLst>
      <p:ext uri="{BB962C8B-B14F-4D97-AF65-F5344CB8AC3E}">
        <p14:creationId xmlns:p14="http://schemas.microsoft.com/office/powerpoint/2010/main" xmlns="" val="60786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35496" y="4279349"/>
                <a:ext cx="9077772" cy="2578651"/>
              </a:xfrm>
            </p:spPr>
            <p:txBody>
              <a:bodyPr>
                <a:normAutofit fontScale="77500" lnSpcReduction="20000"/>
              </a:bodyPr>
              <a:lstStyle/>
              <a:p>
                <a:pPr algn="just"/>
                <a:r>
                  <a:rPr lang="id-ID" dirty="0" smtClean="0"/>
                  <a:t>Secara eksperimental ditemukan bahwa rasio </a:t>
                </a:r>
                <a14:m>
                  <m:oMath xmlns:m="http://schemas.openxmlformats.org/officeDocument/2006/math">
                    <m:f>
                      <m:fPr>
                        <m:type m:val="skw"/>
                        <m:ctrlPr>
                          <a:rPr lang="id-ID" i="1">
                            <a:latin typeface="Cambria Math" panose="02040503050406030204" pitchFamily="18" charset="0"/>
                          </a:rPr>
                        </m:ctrlPr>
                      </m:fPr>
                      <m:num>
                        <m:r>
                          <a:rPr lang="id-ID" i="1">
                            <a:latin typeface="Cambria Math"/>
                          </a:rPr>
                          <m:t>𝑝𝑣</m:t>
                        </m:r>
                      </m:num>
                      <m:den>
                        <m:r>
                          <a:rPr lang="id-ID" i="1">
                            <a:latin typeface="Cambria Math"/>
                          </a:rPr>
                          <m:t>𝑇</m:t>
                        </m:r>
                      </m:den>
                    </m:f>
                  </m:oMath>
                </a14:m>
                <a:r>
                  <a:rPr lang="id-ID" dirty="0" smtClean="0"/>
                  <a:t> terletak pada suatu kurva yang mulus, apapun temperaturnya.</a:t>
                </a:r>
              </a:p>
              <a:p>
                <a:pPr algn="just"/>
                <a:endParaRPr lang="id-ID" dirty="0" smtClean="0"/>
              </a:p>
              <a:p>
                <a:pPr algn="just"/>
                <a:r>
                  <a:rPr lang="id-ID" dirty="0" smtClean="0"/>
                  <a:t>Rasio untuk T yang berbeda terletak pada kurva yang berbeda</a:t>
                </a:r>
              </a:p>
              <a:p>
                <a:pPr algn="just"/>
                <a:endParaRPr lang="id-ID" dirty="0" smtClean="0"/>
              </a:p>
              <a:p>
                <a:pPr algn="just"/>
                <a:r>
                  <a:rPr lang="id-ID" dirty="0" smtClean="0"/>
                  <a:t>Daerah pada bagian kiri bawah berhubungan dengan nilai p dan T ketika gas berkondensasi menjadi cair</a:t>
                </a:r>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496" y="4279349"/>
                <a:ext cx="9077772" cy="2578651"/>
              </a:xfrm>
              <a:blipFill rotWithShape="1">
                <a:blip r:embed="rId2" cstate="print"/>
                <a:stretch>
                  <a:fillRect l="-1007" t="-25532" r="-1948" b="-4255"/>
                </a:stretch>
              </a:blipFill>
            </p:spPr>
            <p:txBody>
              <a:bodyPr/>
              <a:lstStyle/>
              <a:p>
                <a:r>
                  <a:rPr lang="id-ID">
                    <a:noFill/>
                  </a:rPr>
                  <a:t> </a:t>
                </a:r>
              </a:p>
            </p:txBody>
          </p:sp>
        </mc:Fallback>
      </mc:AlternateContent>
      <p:sp>
        <p:nvSpPr>
          <p:cNvPr id="4" name="Title 1"/>
          <p:cNvSpPr>
            <a:spLocks noGrp="1"/>
          </p:cNvSpPr>
          <p:nvPr>
            <p:ph type="title"/>
          </p:nvPr>
        </p:nvSpPr>
        <p:spPr>
          <a:xfrm>
            <a:off x="5940152" y="-27384"/>
            <a:ext cx="3168352" cy="432048"/>
          </a:xfrm>
        </p:spPr>
        <p:txBody>
          <a:bodyPr>
            <a:noAutofit/>
          </a:bodyPr>
          <a:lstStyle/>
          <a:p>
            <a:pPr algn="r"/>
            <a:r>
              <a:rPr lang="id-ID" sz="1800" dirty="0" smtClean="0"/>
              <a:t>Persamaan Keadaan Gas Ideal</a:t>
            </a:r>
            <a:endParaRPr lang="id-ID" sz="1800" dirty="0"/>
          </a:p>
        </p:txBody>
      </p:sp>
      <p:pic>
        <p:nvPicPr>
          <p:cNvPr id="6" name="Picture 2" descr="Image result for pv/T curve with p images"/>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r="50000"/>
          <a:stretch/>
        </p:blipFill>
        <p:spPr bwMode="auto">
          <a:xfrm>
            <a:off x="27693" y="116632"/>
            <a:ext cx="4112259" cy="4162717"/>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Image result for pv/T curve with p images for CO2 images"/>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27984" y="454801"/>
            <a:ext cx="4402832" cy="348637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Oval 4"/>
          <p:cNvSpPr/>
          <p:nvPr/>
        </p:nvSpPr>
        <p:spPr>
          <a:xfrm>
            <a:off x="683568" y="2560972"/>
            <a:ext cx="648072" cy="63531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xmlns="" val="3668347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51520" y="476672"/>
                <a:ext cx="8712968" cy="6309320"/>
              </a:xfrm>
            </p:spPr>
            <p:txBody>
              <a:bodyPr>
                <a:normAutofit fontScale="92500" lnSpcReduction="10000"/>
              </a:bodyPr>
              <a:lstStyle/>
              <a:p>
                <a:pPr algn="just"/>
                <a:r>
                  <a:rPr lang="id-ID" sz="2800" dirty="0" smtClean="0"/>
                  <a:t>Ciri yang paling utama dari kurva tersebut adalah :</a:t>
                </a:r>
              </a:p>
              <a:p>
                <a:pPr marL="914400" lvl="1" indent="-514350" algn="just">
                  <a:buFont typeface="+mj-lt"/>
                  <a:buAutoNum type="alphaLcParenR"/>
                </a:pPr>
                <a:r>
                  <a:rPr lang="id-ID" dirty="0" smtClean="0"/>
                  <a:t>Semua kurva tersebut bertemu pada suatu titik yang sama persis pada sumbu vertikal, berapa pun temperaturnya</a:t>
                </a:r>
              </a:p>
              <a:p>
                <a:pPr marL="914400" lvl="1" indent="-514350" algn="just">
                  <a:buFont typeface="+mj-lt"/>
                  <a:buAutoNum type="alphaLcParenR"/>
                </a:pPr>
                <a:r>
                  <a:rPr lang="id-ID" dirty="0" smtClean="0"/>
                  <a:t>Kurva untuk gas-gas yang lain juga bertemu pada satu titik yang sama</a:t>
                </a:r>
              </a:p>
              <a:p>
                <a:pPr marL="914400" lvl="1" indent="-514350" algn="just">
                  <a:buFont typeface="+mj-lt"/>
                  <a:buAutoNum type="alphaLcParenR"/>
                </a:pPr>
                <a:endParaRPr lang="id-ID" dirty="0" smtClean="0"/>
              </a:p>
              <a:p>
                <a:pPr marL="0" indent="0" algn="just">
                  <a:buNone/>
                </a:pPr>
                <a:r>
                  <a:rPr lang="id-ID" sz="2800" dirty="0" smtClean="0"/>
                  <a:t>Limit dari rasio </a:t>
                </a:r>
                <a14:m>
                  <m:oMath xmlns:m="http://schemas.openxmlformats.org/officeDocument/2006/math">
                    <m:f>
                      <m:fPr>
                        <m:type m:val="skw"/>
                        <m:ctrlPr>
                          <a:rPr lang="id-ID" sz="2800" i="1">
                            <a:latin typeface="Cambria Math" panose="02040503050406030204" pitchFamily="18" charset="0"/>
                          </a:rPr>
                        </m:ctrlPr>
                      </m:fPr>
                      <m:num>
                        <m:r>
                          <a:rPr lang="id-ID" sz="2800" i="1">
                            <a:latin typeface="Cambria Math"/>
                          </a:rPr>
                          <m:t>𝑝𝑣</m:t>
                        </m:r>
                      </m:num>
                      <m:den>
                        <m:r>
                          <a:rPr lang="id-ID" sz="2800" i="1">
                            <a:latin typeface="Cambria Math"/>
                          </a:rPr>
                          <m:t>𝑇</m:t>
                        </m:r>
                      </m:den>
                    </m:f>
                  </m:oMath>
                </a14:m>
                <a:r>
                  <a:rPr lang="id-ID" sz="2800" dirty="0" smtClean="0"/>
                  <a:t>  yang umum untuk semua gas, dikenal dengan istilah “</a:t>
                </a:r>
                <a:r>
                  <a:rPr lang="id-ID" sz="2800" b="1" dirty="0" smtClean="0">
                    <a:solidFill>
                      <a:srgbClr val="FF0000"/>
                    </a:solidFill>
                  </a:rPr>
                  <a:t>konstanta gas universal</a:t>
                </a:r>
                <a:r>
                  <a:rPr lang="id-ID" sz="2800" dirty="0" smtClean="0"/>
                  <a:t>” dan dinyatakan oleh simbol R.</a:t>
                </a:r>
              </a:p>
              <a:p>
                <a:pPr marL="0" indent="0" algn="just">
                  <a:buNone/>
                </a:pPr>
                <a:endParaRPr lang="id-ID" sz="2800" b="0" i="1" dirty="0">
                  <a:latin typeface="Cambria Math"/>
                </a:endParaRPr>
              </a:p>
              <a:p>
                <a:pPr marL="0" indent="0" algn="just">
                  <a:buNone/>
                </a:pPr>
                <a14:m>
                  <m:oMathPara xmlns:m="http://schemas.openxmlformats.org/officeDocument/2006/math">
                    <m:oMathParaPr>
                      <m:jc m:val="centerGroup"/>
                    </m:oMathParaPr>
                    <m:oMath xmlns:m="http://schemas.openxmlformats.org/officeDocument/2006/math">
                      <m:r>
                        <a:rPr lang="id-ID" sz="2800" b="0" i="1" smtClean="0">
                          <a:latin typeface="Cambria Math"/>
                        </a:rPr>
                        <m:t>𝑅</m:t>
                      </m:r>
                      <m:r>
                        <a:rPr lang="id-ID" sz="2800" b="0" i="1" smtClean="0">
                          <a:latin typeface="Cambria Math"/>
                        </a:rPr>
                        <m:t>=8.3149</m:t>
                      </m:r>
                      <m:f>
                        <m:fPr>
                          <m:ctrlPr>
                            <a:rPr lang="id-ID" sz="2800" i="1" smtClean="0">
                              <a:latin typeface="Cambria Math" panose="02040503050406030204" pitchFamily="18" charset="0"/>
                            </a:rPr>
                          </m:ctrlPr>
                        </m:fPr>
                        <m:num>
                          <m:r>
                            <a:rPr lang="id-ID" sz="2800" b="0" i="1" smtClean="0">
                              <a:latin typeface="Cambria Math"/>
                            </a:rPr>
                            <m:t>𝐽𝑜𝑢𝑙𝑒</m:t>
                          </m:r>
                        </m:num>
                        <m:den>
                          <m:r>
                            <a:rPr lang="id-ID" sz="2800" b="0" i="1" smtClean="0">
                              <a:latin typeface="Cambria Math"/>
                            </a:rPr>
                            <m:t>𝑚𝑜𝑙</m:t>
                          </m:r>
                          <m:r>
                            <a:rPr lang="id-ID" sz="2800" b="0" i="1" smtClean="0">
                              <a:latin typeface="Cambria Math"/>
                              <a:ea typeface="Cambria Math"/>
                            </a:rPr>
                            <m:t>∙</m:t>
                          </m:r>
                          <m:r>
                            <a:rPr lang="id-ID" sz="2800" b="0" i="1" smtClean="0">
                              <a:latin typeface="Cambria Math"/>
                              <a:ea typeface="Cambria Math"/>
                            </a:rPr>
                            <m:t>𝐾</m:t>
                          </m:r>
                        </m:den>
                      </m:f>
                      <m:r>
                        <a:rPr lang="id-ID" sz="2800" b="0" i="1" smtClean="0">
                          <a:latin typeface="Cambria Math"/>
                        </a:rPr>
                        <m:t>=</m:t>
                      </m:r>
                      <m:r>
                        <a:rPr lang="id-ID" sz="2800" i="1">
                          <a:latin typeface="Cambria Math"/>
                        </a:rPr>
                        <m:t>8.3149</m:t>
                      </m:r>
                      <m:f>
                        <m:fPr>
                          <m:ctrlPr>
                            <a:rPr lang="id-ID" sz="2800" i="1">
                              <a:latin typeface="Cambria Math" panose="02040503050406030204" pitchFamily="18" charset="0"/>
                            </a:rPr>
                          </m:ctrlPr>
                        </m:fPr>
                        <m:num>
                          <m:r>
                            <a:rPr lang="id-ID" sz="2800" b="0" i="1" smtClean="0">
                              <a:latin typeface="Cambria Math"/>
                            </a:rPr>
                            <m:t>𝑘</m:t>
                          </m:r>
                          <m:r>
                            <a:rPr lang="id-ID" sz="2800" i="1">
                              <a:latin typeface="Cambria Math"/>
                            </a:rPr>
                            <m:t>𝐽</m:t>
                          </m:r>
                        </m:num>
                        <m:den>
                          <m:r>
                            <a:rPr lang="id-ID" sz="2800" b="0" i="1" smtClean="0">
                              <a:latin typeface="Cambria Math"/>
                            </a:rPr>
                            <m:t>𝑘</m:t>
                          </m:r>
                          <m:r>
                            <a:rPr lang="id-ID" sz="2800" i="1">
                              <a:latin typeface="Cambria Math"/>
                            </a:rPr>
                            <m:t>𝑚𝑜𝑙</m:t>
                          </m:r>
                          <m:r>
                            <a:rPr lang="id-ID" sz="2800" i="1">
                              <a:latin typeface="Cambria Math"/>
                              <a:ea typeface="Cambria Math"/>
                            </a:rPr>
                            <m:t>∙</m:t>
                          </m:r>
                          <m:r>
                            <a:rPr lang="id-ID" sz="2800" i="1">
                              <a:latin typeface="Cambria Math"/>
                              <a:ea typeface="Cambria Math"/>
                            </a:rPr>
                            <m:t>𝐾</m:t>
                          </m:r>
                        </m:den>
                      </m:f>
                      <m:r>
                        <a:rPr lang="id-ID" sz="2800" b="0" i="1" smtClean="0">
                          <a:latin typeface="Cambria Math"/>
                        </a:rPr>
                        <m:t>=8.3149</m:t>
                      </m:r>
                      <m:r>
                        <a:rPr lang="id-ID" sz="2800" b="0" i="1" smtClean="0">
                          <a:latin typeface="Cambria Math"/>
                          <a:ea typeface="Cambria Math"/>
                        </a:rPr>
                        <m:t>×</m:t>
                      </m:r>
                      <m:sSup>
                        <m:sSupPr>
                          <m:ctrlPr>
                            <a:rPr lang="id-ID" sz="2800" b="0" i="1" smtClean="0">
                              <a:latin typeface="Cambria Math" panose="02040503050406030204" pitchFamily="18" charset="0"/>
                              <a:ea typeface="Cambria Math"/>
                            </a:rPr>
                          </m:ctrlPr>
                        </m:sSupPr>
                        <m:e>
                          <m:r>
                            <a:rPr lang="id-ID" sz="2800" b="0" i="1" smtClean="0">
                              <a:latin typeface="Cambria Math"/>
                              <a:ea typeface="Cambria Math"/>
                            </a:rPr>
                            <m:t>10</m:t>
                          </m:r>
                        </m:e>
                        <m:sup>
                          <m:r>
                            <a:rPr lang="id-ID" sz="2800" b="0" i="1" smtClean="0">
                              <a:latin typeface="Cambria Math"/>
                              <a:ea typeface="Cambria Math"/>
                            </a:rPr>
                            <m:t>3</m:t>
                          </m:r>
                        </m:sup>
                      </m:sSup>
                      <m:f>
                        <m:fPr>
                          <m:type m:val="skw"/>
                          <m:ctrlPr>
                            <a:rPr lang="id-ID" sz="2800" b="0" i="1" smtClean="0">
                              <a:latin typeface="Cambria Math" panose="02040503050406030204" pitchFamily="18" charset="0"/>
                              <a:ea typeface="Cambria Math"/>
                            </a:rPr>
                          </m:ctrlPr>
                        </m:fPr>
                        <m:num>
                          <m:r>
                            <a:rPr lang="id-ID" sz="2800" b="0" i="1" smtClean="0">
                              <a:latin typeface="Cambria Math"/>
                              <a:ea typeface="Cambria Math"/>
                            </a:rPr>
                            <m:t>𝐽𝑜𝑢𝑙𝑒</m:t>
                          </m:r>
                        </m:num>
                        <m:den>
                          <m:r>
                            <a:rPr lang="id-ID" sz="2800" b="0" i="1" smtClean="0">
                              <a:latin typeface="Cambria Math"/>
                              <a:ea typeface="Cambria Math"/>
                            </a:rPr>
                            <m:t>𝑘𝑔</m:t>
                          </m:r>
                          <m:r>
                            <a:rPr lang="id-ID" sz="2800" b="0" i="1" smtClean="0">
                              <a:latin typeface="Cambria Math"/>
                              <a:ea typeface="Cambria Math"/>
                            </a:rPr>
                            <m:t>. </m:t>
                          </m:r>
                          <m:r>
                            <a:rPr lang="id-ID" sz="2800" b="0" i="1" smtClean="0">
                              <a:latin typeface="Cambria Math"/>
                              <a:ea typeface="Cambria Math"/>
                            </a:rPr>
                            <m:t>𝐾</m:t>
                          </m:r>
                        </m:den>
                      </m:f>
                      <m:r>
                        <a:rPr lang="id-ID" sz="2800" b="0" i="1" smtClean="0">
                          <a:latin typeface="Cambria Math"/>
                          <a:ea typeface="Cambria Math"/>
                        </a:rPr>
                        <m:t>=</m:t>
                      </m:r>
                      <m:r>
                        <a:rPr lang="id-ID" sz="2800" i="1">
                          <a:latin typeface="Cambria Math"/>
                        </a:rPr>
                        <m:t>8.3149</m:t>
                      </m:r>
                      <m:f>
                        <m:fPr>
                          <m:ctrlPr>
                            <a:rPr lang="id-ID" sz="2800" i="1">
                              <a:latin typeface="Cambria Math" panose="02040503050406030204" pitchFamily="18" charset="0"/>
                            </a:rPr>
                          </m:ctrlPr>
                        </m:fPr>
                        <m:num>
                          <m:r>
                            <a:rPr lang="id-ID" sz="2800" b="0" i="1" smtClean="0">
                              <a:latin typeface="Cambria Math"/>
                            </a:rPr>
                            <m:t>𝑁</m:t>
                          </m:r>
                          <m:r>
                            <a:rPr lang="id-ID" sz="2800" b="0" i="1" smtClean="0">
                              <a:latin typeface="Cambria Math"/>
                              <a:ea typeface="Cambria Math"/>
                            </a:rPr>
                            <m:t>∙</m:t>
                          </m:r>
                          <m:r>
                            <a:rPr lang="id-ID" sz="2800" b="0" i="1" smtClean="0">
                              <a:latin typeface="Cambria Math"/>
                              <a:ea typeface="Cambria Math"/>
                            </a:rPr>
                            <m:t>𝑚</m:t>
                          </m:r>
                        </m:num>
                        <m:den>
                          <m:r>
                            <a:rPr lang="id-ID" sz="2800" i="1">
                              <a:latin typeface="Cambria Math"/>
                            </a:rPr>
                            <m:t>𝑚𝑜𝑙</m:t>
                          </m:r>
                          <m:r>
                            <a:rPr lang="id-ID" sz="2800" i="1">
                              <a:latin typeface="Cambria Math"/>
                              <a:ea typeface="Cambria Math"/>
                            </a:rPr>
                            <m:t>∙</m:t>
                          </m:r>
                          <m:r>
                            <a:rPr lang="id-ID" sz="2800" i="1">
                              <a:latin typeface="Cambria Math"/>
                              <a:ea typeface="Cambria Math"/>
                            </a:rPr>
                            <m:t>𝐾</m:t>
                          </m:r>
                        </m:den>
                      </m:f>
                    </m:oMath>
                  </m:oMathPara>
                </a14:m>
                <a:endParaRPr lang="id-ID"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476672"/>
                <a:ext cx="8712968" cy="6309320"/>
              </a:xfrm>
              <a:blipFill rotWithShape="1">
                <a:blip r:embed="rId2" cstate="print"/>
                <a:stretch>
                  <a:fillRect l="-1189" t="-1449" r="-2168"/>
                </a:stretch>
              </a:blipFill>
            </p:spPr>
            <p:txBody>
              <a:bodyPr/>
              <a:lstStyle/>
              <a:p>
                <a:r>
                  <a:rPr lang="id-ID">
                    <a:noFill/>
                  </a:rPr>
                  <a:t> </a:t>
                </a:r>
              </a:p>
            </p:txBody>
          </p:sp>
        </mc:Fallback>
      </mc:AlternateContent>
      <p:sp>
        <p:nvSpPr>
          <p:cNvPr id="4" name="Title 1"/>
          <p:cNvSpPr>
            <a:spLocks noGrp="1"/>
          </p:cNvSpPr>
          <p:nvPr>
            <p:ph type="title"/>
          </p:nvPr>
        </p:nvSpPr>
        <p:spPr>
          <a:xfrm>
            <a:off x="5940152" y="-27384"/>
            <a:ext cx="3168352" cy="432048"/>
          </a:xfrm>
        </p:spPr>
        <p:txBody>
          <a:bodyPr>
            <a:noAutofit/>
          </a:bodyPr>
          <a:lstStyle/>
          <a:p>
            <a:pPr algn="r"/>
            <a:r>
              <a:rPr lang="id-ID" sz="1800" dirty="0" smtClean="0"/>
              <a:t>Persamaan Keadaan Gas Ideal</a:t>
            </a:r>
            <a:endParaRPr lang="id-ID" sz="1800" dirty="0"/>
          </a:p>
        </p:txBody>
      </p:sp>
    </p:spTree>
    <p:extLst>
      <p:ext uri="{BB962C8B-B14F-4D97-AF65-F5344CB8AC3E}">
        <p14:creationId xmlns:p14="http://schemas.microsoft.com/office/powerpoint/2010/main" xmlns="" val="298014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51520" y="332656"/>
                <a:ext cx="8712968" cy="6453336"/>
              </a:xfrm>
            </p:spPr>
            <p:txBody>
              <a:bodyPr>
                <a:normAutofit fontScale="92500" lnSpcReduction="20000"/>
              </a:bodyPr>
              <a:lstStyle/>
              <a:p>
                <a:pPr algn="just"/>
                <a:r>
                  <a:rPr lang="id-ID" dirty="0" smtClean="0"/>
                  <a:t>Sehingga pada tekanan rendah, dapat kita tuliskan untuk semua gas:</a:t>
                </a:r>
              </a:p>
              <a:p>
                <a:pPr marL="0" indent="0" algn="just">
                  <a:buNone/>
                </a:pPr>
                <a14:m>
                  <m:oMathPara xmlns:m="http://schemas.openxmlformats.org/officeDocument/2006/math">
                    <m:oMathParaPr>
                      <m:jc m:val="centerGroup"/>
                    </m:oMathParaPr>
                    <m:oMath xmlns:m="http://schemas.openxmlformats.org/officeDocument/2006/math">
                      <m:f>
                        <m:fPr>
                          <m:type m:val="skw"/>
                          <m:ctrlPr>
                            <a:rPr lang="id-ID" i="1">
                              <a:latin typeface="Cambria Math" panose="02040503050406030204" pitchFamily="18" charset="0"/>
                            </a:rPr>
                          </m:ctrlPr>
                        </m:fPr>
                        <m:num>
                          <m:r>
                            <a:rPr lang="id-ID" i="1">
                              <a:latin typeface="Cambria Math"/>
                            </a:rPr>
                            <m:t>𝑝𝑣</m:t>
                          </m:r>
                        </m:num>
                        <m:den>
                          <m:r>
                            <a:rPr lang="id-ID" i="1">
                              <a:latin typeface="Cambria Math"/>
                            </a:rPr>
                            <m:t>𝑇</m:t>
                          </m:r>
                        </m:den>
                      </m:f>
                      <m:r>
                        <a:rPr lang="id-ID" b="0" i="1" smtClean="0">
                          <a:latin typeface="Cambria Math"/>
                        </a:rPr>
                        <m:t>=</m:t>
                      </m:r>
                      <m:r>
                        <a:rPr lang="id-ID" b="0" i="1" smtClean="0">
                          <a:latin typeface="Cambria Math"/>
                        </a:rPr>
                        <m:t>𝑅</m:t>
                      </m:r>
                      <m:r>
                        <a:rPr lang="id-ID" b="0" i="1" smtClean="0">
                          <a:latin typeface="Cambria Math"/>
                        </a:rPr>
                        <m:t> ………………(7</m:t>
                      </m:r>
                      <m:r>
                        <a:rPr lang="id-ID" b="0" i="1" smtClean="0">
                          <a:latin typeface="Cambria Math"/>
                        </a:rPr>
                        <m:t>𝑎</m:t>
                      </m:r>
                      <m:r>
                        <a:rPr lang="id-ID" b="0" i="1" smtClean="0">
                          <a:latin typeface="Cambria Math"/>
                        </a:rPr>
                        <m:t>)</m:t>
                      </m:r>
                    </m:oMath>
                  </m:oMathPara>
                </a14:m>
                <a:endParaRPr lang="id-ID" dirty="0" smtClean="0"/>
              </a:p>
              <a:p>
                <a:pPr marL="0" indent="0" algn="just">
                  <a:buNone/>
                </a:pPr>
                <a:endParaRPr lang="id-ID" dirty="0" smtClean="0"/>
              </a:p>
              <a:p>
                <a:pPr marL="0"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𝑝𝑣</m:t>
                      </m:r>
                      <m:r>
                        <a:rPr lang="id-ID" b="0" i="1" smtClean="0">
                          <a:latin typeface="Cambria Math"/>
                        </a:rPr>
                        <m:t>=</m:t>
                      </m:r>
                      <m:r>
                        <a:rPr lang="id-ID" b="0" i="1" smtClean="0">
                          <a:latin typeface="Cambria Math"/>
                        </a:rPr>
                        <m:t>𝑅𝑇</m:t>
                      </m:r>
                    </m:oMath>
                  </m:oMathPara>
                </a14:m>
                <a:endParaRPr lang="id-ID" b="0" dirty="0" smtClean="0"/>
              </a:p>
              <a:p>
                <a:pPr marL="0" indent="0" algn="just">
                  <a:buNone/>
                </a:pPr>
                <a:endParaRPr lang="id-ID" b="0" dirty="0" smtClean="0"/>
              </a:p>
              <a:p>
                <a:pPr algn="just"/>
                <a:r>
                  <a:rPr lang="id-ID" dirty="0" smtClean="0"/>
                  <a:t>Dimana dari persamaan (3) :</a:t>
                </a:r>
              </a:p>
              <a:p>
                <a:pPr marL="0"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𝑣</m:t>
                      </m:r>
                      <m:r>
                        <a:rPr lang="id-ID" b="0" i="1" smtClean="0">
                          <a:latin typeface="Cambria Math"/>
                        </a:rPr>
                        <m:t>=</m:t>
                      </m:r>
                      <m:f>
                        <m:fPr>
                          <m:ctrlPr>
                            <a:rPr lang="id-ID" b="0" i="1" smtClean="0">
                              <a:latin typeface="Cambria Math" panose="02040503050406030204" pitchFamily="18" charset="0"/>
                            </a:rPr>
                          </m:ctrlPr>
                        </m:fPr>
                        <m:num>
                          <m:r>
                            <a:rPr lang="id-ID" b="0" i="1" smtClean="0">
                              <a:latin typeface="Cambria Math"/>
                            </a:rPr>
                            <m:t>𝑉</m:t>
                          </m:r>
                        </m:num>
                        <m:den>
                          <m:r>
                            <a:rPr lang="id-ID" b="0" i="1" smtClean="0">
                              <a:latin typeface="Cambria Math"/>
                            </a:rPr>
                            <m:t>𝑛</m:t>
                          </m:r>
                        </m:den>
                      </m:f>
                    </m:oMath>
                  </m:oMathPara>
                </a14:m>
                <a:endParaRPr lang="id-ID" dirty="0" smtClean="0"/>
              </a:p>
              <a:p>
                <a:pPr algn="just"/>
                <a:r>
                  <a:rPr lang="id-ID" dirty="0" smtClean="0"/>
                  <a:t>Sehingga </a:t>
                </a:r>
              </a:p>
              <a:p>
                <a:pPr marL="0"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𝑝</m:t>
                      </m:r>
                      <m:f>
                        <m:fPr>
                          <m:ctrlPr>
                            <a:rPr lang="id-ID" b="0" i="1" smtClean="0">
                              <a:latin typeface="Cambria Math" panose="02040503050406030204" pitchFamily="18" charset="0"/>
                            </a:rPr>
                          </m:ctrlPr>
                        </m:fPr>
                        <m:num>
                          <m:r>
                            <a:rPr lang="id-ID" b="0" i="1" smtClean="0">
                              <a:latin typeface="Cambria Math"/>
                            </a:rPr>
                            <m:t>𝑉</m:t>
                          </m:r>
                        </m:num>
                        <m:den>
                          <m:r>
                            <a:rPr lang="id-ID" b="0" i="1" smtClean="0">
                              <a:latin typeface="Cambria Math"/>
                            </a:rPr>
                            <m:t>𝑛</m:t>
                          </m:r>
                        </m:den>
                      </m:f>
                      <m:r>
                        <a:rPr lang="id-ID" b="0" i="1" smtClean="0">
                          <a:latin typeface="Cambria Math"/>
                        </a:rPr>
                        <m:t>=</m:t>
                      </m:r>
                      <m:r>
                        <a:rPr lang="id-ID" b="0" i="1" smtClean="0">
                          <a:latin typeface="Cambria Math"/>
                        </a:rPr>
                        <m:t>𝑅𝑇</m:t>
                      </m:r>
                    </m:oMath>
                  </m:oMathPara>
                </a14:m>
                <a:endParaRPr lang="id-ID" dirty="0" smtClean="0"/>
              </a:p>
              <a:p>
                <a:pPr algn="just"/>
                <a:r>
                  <a:rPr lang="id-ID" dirty="0" smtClean="0"/>
                  <a:t>Atau :</a:t>
                </a:r>
              </a:p>
              <a:p>
                <a:pPr marL="0"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𝑝𝑉</m:t>
                      </m:r>
                      <m:r>
                        <a:rPr lang="id-ID" b="0" i="1" smtClean="0">
                          <a:latin typeface="Cambria Math"/>
                        </a:rPr>
                        <m:t>=</m:t>
                      </m:r>
                      <m:r>
                        <a:rPr lang="id-ID" b="0" i="1" smtClean="0">
                          <a:latin typeface="Cambria Math"/>
                        </a:rPr>
                        <m:t>𝑛</m:t>
                      </m:r>
                      <m:r>
                        <a:rPr lang="id-ID" b="0" i="1" smtClean="0">
                          <a:latin typeface="Cambria Math"/>
                        </a:rPr>
                        <m:t> </m:t>
                      </m:r>
                      <m:r>
                        <a:rPr lang="id-ID" b="0" i="1" smtClean="0">
                          <a:latin typeface="Cambria Math"/>
                        </a:rPr>
                        <m:t>𝑅</m:t>
                      </m:r>
                      <m:r>
                        <a:rPr lang="id-ID" b="0" i="1" smtClean="0">
                          <a:latin typeface="Cambria Math"/>
                        </a:rPr>
                        <m:t> </m:t>
                      </m:r>
                      <m:r>
                        <a:rPr lang="id-ID" b="0" i="1" smtClean="0">
                          <a:latin typeface="Cambria Math"/>
                        </a:rPr>
                        <m:t>𝑇</m:t>
                      </m:r>
                      <m:r>
                        <a:rPr lang="id-ID" b="0" i="1" smtClean="0">
                          <a:latin typeface="Cambria Math"/>
                        </a:rPr>
                        <m:t> ………………(7</m:t>
                      </m:r>
                      <m:r>
                        <a:rPr lang="id-ID" b="0" i="1" smtClean="0">
                          <a:latin typeface="Cambria Math"/>
                        </a:rPr>
                        <m:t>𝑏</m:t>
                      </m:r>
                      <m:r>
                        <a:rPr lang="id-ID" b="0" i="1" smtClean="0">
                          <a:latin typeface="Cambria Math"/>
                        </a:rPr>
                        <m:t>)</m:t>
                      </m:r>
                    </m:oMath>
                  </m:oMathPara>
                </a14:m>
                <a:endParaRPr lang="id-ID" dirty="0" smtClean="0"/>
              </a:p>
              <a:p>
                <a:pPr marL="0" indent="0" algn="just">
                  <a:buNone/>
                </a:pPr>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332656"/>
                <a:ext cx="8712968" cy="6453336"/>
              </a:xfrm>
              <a:blipFill rotWithShape="1">
                <a:blip r:embed="rId2" cstate="print"/>
                <a:stretch>
                  <a:fillRect l="-1608" t="-2457" r="-2517" b="-8412"/>
                </a:stretch>
              </a:blipFill>
            </p:spPr>
            <p:txBody>
              <a:bodyPr/>
              <a:lstStyle/>
              <a:p>
                <a:r>
                  <a:rPr lang="id-ID">
                    <a:noFill/>
                  </a:rPr>
                  <a:t> </a:t>
                </a:r>
              </a:p>
            </p:txBody>
          </p:sp>
        </mc:Fallback>
      </mc:AlternateContent>
      <p:sp>
        <p:nvSpPr>
          <p:cNvPr id="4" name="Title 1"/>
          <p:cNvSpPr>
            <a:spLocks noGrp="1"/>
          </p:cNvSpPr>
          <p:nvPr>
            <p:ph type="title"/>
          </p:nvPr>
        </p:nvSpPr>
        <p:spPr>
          <a:xfrm>
            <a:off x="5940152" y="-27384"/>
            <a:ext cx="3168352" cy="432048"/>
          </a:xfrm>
        </p:spPr>
        <p:txBody>
          <a:bodyPr>
            <a:noAutofit/>
          </a:bodyPr>
          <a:lstStyle/>
          <a:p>
            <a:pPr algn="r"/>
            <a:r>
              <a:rPr lang="id-ID" sz="1800" dirty="0" smtClean="0"/>
              <a:t>Persamaan Keadaan Gas Ideal</a:t>
            </a:r>
            <a:endParaRPr lang="id-ID" sz="1800" dirty="0"/>
          </a:p>
        </p:txBody>
      </p:sp>
    </p:spTree>
    <p:extLst>
      <p:ext uri="{BB962C8B-B14F-4D97-AF65-F5344CB8AC3E}">
        <p14:creationId xmlns:p14="http://schemas.microsoft.com/office/powerpoint/2010/main" xmlns="" val="3447683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51520" y="548680"/>
                <a:ext cx="8712968" cy="6048672"/>
              </a:xfrm>
            </p:spPr>
            <p:txBody>
              <a:bodyPr>
                <a:normAutofit lnSpcReduction="10000"/>
              </a:bodyPr>
              <a:lstStyle/>
              <a:p>
                <a:pPr algn="just"/>
                <a:r>
                  <a:rPr lang="id-ID" dirty="0" smtClean="0"/>
                  <a:t>Persamaan (7a atau 7b) dikenal sebagai “</a:t>
                </a:r>
                <a:r>
                  <a:rPr lang="id-ID" b="1" dirty="0" smtClean="0">
                    <a:solidFill>
                      <a:srgbClr val="FF0000"/>
                    </a:solidFill>
                  </a:rPr>
                  <a:t>Persamaan keadaan untuk gas ideal</a:t>
                </a:r>
                <a:r>
                  <a:rPr lang="id-ID" dirty="0" smtClean="0"/>
                  <a:t>”</a:t>
                </a:r>
              </a:p>
              <a:p>
                <a:pPr algn="just"/>
                <a:endParaRPr lang="id-ID" dirty="0" smtClean="0"/>
              </a:p>
              <a:p>
                <a:pPr algn="just"/>
                <a:r>
                  <a:rPr lang="id-ID" dirty="0" smtClean="0"/>
                  <a:t>Selanjutnya dari persamaan (7a) bahwa pada kondisi standar, yaitu </a:t>
                </a:r>
                <a14:m>
                  <m:oMath xmlns:m="http://schemas.openxmlformats.org/officeDocument/2006/math">
                    <m:r>
                      <a:rPr lang="id-ID" b="0" i="1" smtClean="0">
                        <a:latin typeface="Cambria Math"/>
                      </a:rPr>
                      <m:t>𝑝</m:t>
                    </m:r>
                    <m:r>
                      <a:rPr lang="id-ID" b="0" i="1" smtClean="0">
                        <a:latin typeface="Cambria Math"/>
                      </a:rPr>
                      <m:t>=1 </m:t>
                    </m:r>
                    <m:r>
                      <a:rPr lang="id-ID" b="0" i="1" smtClean="0">
                        <a:latin typeface="Cambria Math"/>
                      </a:rPr>
                      <m:t>𝑎𝑡𝑚</m:t>
                    </m:r>
                    <m:r>
                      <a:rPr lang="id-ID" b="0" i="1" smtClean="0">
                        <a:latin typeface="Cambria Math"/>
                      </a:rPr>
                      <m:t>=1.01325×</m:t>
                    </m:r>
                    <m:sSup>
                      <m:sSupPr>
                        <m:ctrlPr>
                          <a:rPr lang="id-ID" b="0" i="1" smtClean="0">
                            <a:latin typeface="Cambria Math" panose="02040503050406030204" pitchFamily="18" charset="0"/>
                            <a:ea typeface="Cambria Math"/>
                          </a:rPr>
                        </m:ctrlPr>
                      </m:sSupPr>
                      <m:e>
                        <m:r>
                          <a:rPr lang="id-ID" b="0" i="1" smtClean="0">
                            <a:latin typeface="Cambria Math"/>
                            <a:ea typeface="Cambria Math"/>
                          </a:rPr>
                          <m:t>10</m:t>
                        </m:r>
                      </m:e>
                      <m:sup>
                        <m:r>
                          <a:rPr lang="id-ID" b="0" i="1" smtClean="0">
                            <a:latin typeface="Cambria Math"/>
                            <a:ea typeface="Cambria Math"/>
                          </a:rPr>
                          <m:t>5</m:t>
                        </m:r>
                      </m:sup>
                    </m:sSup>
                    <m:r>
                      <a:rPr lang="id-ID" b="0" i="1" smtClean="0">
                        <a:latin typeface="Cambria Math"/>
                        <a:ea typeface="Cambria Math"/>
                      </a:rPr>
                      <m:t> </m:t>
                    </m:r>
                    <m:f>
                      <m:fPr>
                        <m:type m:val="skw"/>
                        <m:ctrlPr>
                          <a:rPr lang="id-ID" b="0" i="1" smtClean="0">
                            <a:latin typeface="Cambria Math" panose="02040503050406030204" pitchFamily="18" charset="0"/>
                            <a:ea typeface="Cambria Math"/>
                          </a:rPr>
                        </m:ctrlPr>
                      </m:fPr>
                      <m:num>
                        <m:r>
                          <a:rPr lang="id-ID" b="0" i="1" smtClean="0">
                            <a:latin typeface="Cambria Math"/>
                            <a:ea typeface="Cambria Math"/>
                          </a:rPr>
                          <m:t>𝑛</m:t>
                        </m:r>
                      </m:num>
                      <m:den>
                        <m:sSup>
                          <m:sSupPr>
                            <m:ctrlPr>
                              <a:rPr lang="id-ID" b="0" i="1" smtClean="0">
                                <a:latin typeface="Cambria Math" panose="02040503050406030204" pitchFamily="18" charset="0"/>
                                <a:ea typeface="Cambria Math"/>
                              </a:rPr>
                            </m:ctrlPr>
                          </m:sSupPr>
                          <m:e>
                            <m:r>
                              <a:rPr lang="id-ID" b="0" i="1" smtClean="0">
                                <a:latin typeface="Cambria Math"/>
                                <a:ea typeface="Cambria Math"/>
                              </a:rPr>
                              <m:t>𝑚</m:t>
                            </m:r>
                          </m:e>
                          <m:sup>
                            <m:r>
                              <a:rPr lang="id-ID" b="0" i="1" smtClean="0">
                                <a:latin typeface="Cambria Math"/>
                                <a:ea typeface="Cambria Math"/>
                              </a:rPr>
                              <m:t>2</m:t>
                            </m:r>
                          </m:sup>
                        </m:sSup>
                      </m:den>
                    </m:f>
                    <m:r>
                      <a:rPr lang="id-ID" b="0" i="1" smtClean="0">
                        <a:latin typeface="Cambria Math"/>
                        <a:ea typeface="Cambria Math"/>
                      </a:rPr>
                      <m:t>, </m:t>
                    </m:r>
                    <m:r>
                      <a:rPr lang="id-ID" b="0" i="1" smtClean="0">
                        <a:latin typeface="Cambria Math"/>
                        <a:ea typeface="Cambria Math"/>
                      </a:rPr>
                      <m:t>𝑇</m:t>
                    </m:r>
                    <m:r>
                      <a:rPr lang="id-ID" b="0" i="1" smtClean="0">
                        <a:latin typeface="Cambria Math"/>
                        <a:ea typeface="Cambria Math"/>
                      </a:rPr>
                      <m:t>=273.16 </m:t>
                    </m:r>
                    <m:r>
                      <a:rPr lang="id-ID" b="0" i="1" smtClean="0">
                        <a:latin typeface="Cambria Math"/>
                        <a:ea typeface="Cambria Math"/>
                      </a:rPr>
                      <m:t>𝐾</m:t>
                    </m:r>
                    <m:r>
                      <a:rPr lang="id-ID" b="0" i="1" smtClean="0">
                        <a:latin typeface="Cambria Math"/>
                        <a:ea typeface="Cambria Math"/>
                      </a:rPr>
                      <m:t>=</m:t>
                    </m:r>
                    <m:sSup>
                      <m:sSupPr>
                        <m:ctrlPr>
                          <a:rPr lang="id-ID" b="0" i="1" smtClean="0">
                            <a:latin typeface="Cambria Math" panose="02040503050406030204" pitchFamily="18" charset="0"/>
                            <a:ea typeface="Cambria Math"/>
                          </a:rPr>
                        </m:ctrlPr>
                      </m:sSupPr>
                      <m:e>
                        <m:r>
                          <a:rPr lang="id-ID" b="0" i="1" smtClean="0">
                            <a:latin typeface="Cambria Math"/>
                            <a:ea typeface="Cambria Math"/>
                          </a:rPr>
                          <m:t>0</m:t>
                        </m:r>
                      </m:e>
                      <m:sup>
                        <m:r>
                          <a:rPr lang="id-ID" b="0" i="1" smtClean="0">
                            <a:latin typeface="Cambria Math"/>
                            <a:ea typeface="Cambria Math"/>
                          </a:rPr>
                          <m:t>0</m:t>
                        </m:r>
                      </m:sup>
                    </m:sSup>
                    <m:r>
                      <a:rPr lang="id-ID" b="0" i="1" smtClean="0">
                        <a:latin typeface="Cambria Math"/>
                        <a:ea typeface="Cambria Math"/>
                      </a:rPr>
                      <m:t>𝐶</m:t>
                    </m:r>
                  </m:oMath>
                </a14:m>
                <a:r>
                  <a:rPr lang="id-ID" dirty="0" smtClean="0"/>
                  <a:t>, volum spesific molal dari gas ideal adalah :</a:t>
                </a:r>
              </a:p>
              <a:p>
                <a:pPr algn="just"/>
                <a:endParaRPr lang="id-ID" dirty="0" smtClean="0"/>
              </a:p>
              <a:p>
                <a:pPr marL="0"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𝑣</m:t>
                      </m:r>
                      <m:r>
                        <a:rPr lang="id-ID" b="0" i="1" smtClean="0">
                          <a:latin typeface="Cambria Math"/>
                        </a:rPr>
                        <m:t>=</m:t>
                      </m:r>
                      <m:f>
                        <m:fPr>
                          <m:ctrlPr>
                            <a:rPr lang="id-ID" b="0" i="1" smtClean="0">
                              <a:latin typeface="Cambria Math" panose="02040503050406030204" pitchFamily="18" charset="0"/>
                            </a:rPr>
                          </m:ctrlPr>
                        </m:fPr>
                        <m:num>
                          <m:r>
                            <a:rPr lang="id-ID" b="0" i="1" smtClean="0">
                              <a:latin typeface="Cambria Math"/>
                            </a:rPr>
                            <m:t>𝑅𝑇</m:t>
                          </m:r>
                        </m:num>
                        <m:den>
                          <m:r>
                            <a:rPr lang="id-ID" b="0" i="1" smtClean="0">
                              <a:latin typeface="Cambria Math"/>
                            </a:rPr>
                            <m:t>𝑝</m:t>
                          </m:r>
                        </m:den>
                      </m:f>
                      <m:r>
                        <a:rPr lang="id-ID" b="0" i="1" smtClean="0">
                          <a:latin typeface="Cambria Math"/>
                        </a:rPr>
                        <m:t>=</m:t>
                      </m:r>
                      <m:f>
                        <m:fPr>
                          <m:ctrlPr>
                            <a:rPr lang="id-ID" b="0" i="1" smtClean="0">
                              <a:latin typeface="Cambria Math" panose="02040503050406030204" pitchFamily="18" charset="0"/>
                            </a:rPr>
                          </m:ctrlPr>
                        </m:fPr>
                        <m:num>
                          <m:r>
                            <a:rPr lang="id-ID" b="0" i="1" smtClean="0">
                              <a:latin typeface="Cambria Math"/>
                            </a:rPr>
                            <m:t>8.3149</m:t>
                          </m:r>
                          <m:r>
                            <a:rPr lang="id-ID" b="0" i="1" smtClean="0">
                              <a:latin typeface="Cambria Math"/>
                              <a:ea typeface="Cambria Math"/>
                            </a:rPr>
                            <m:t>×</m:t>
                          </m:r>
                          <m:sSup>
                            <m:sSupPr>
                              <m:ctrlPr>
                                <a:rPr lang="id-ID" b="0" i="1" smtClean="0">
                                  <a:latin typeface="Cambria Math" panose="02040503050406030204" pitchFamily="18" charset="0"/>
                                  <a:ea typeface="Cambria Math"/>
                                </a:rPr>
                              </m:ctrlPr>
                            </m:sSupPr>
                            <m:e>
                              <m:r>
                                <a:rPr lang="id-ID" b="0" i="1" smtClean="0">
                                  <a:latin typeface="Cambria Math"/>
                                  <a:ea typeface="Cambria Math"/>
                                </a:rPr>
                                <m:t>10</m:t>
                              </m:r>
                            </m:e>
                            <m:sup>
                              <m:r>
                                <a:rPr lang="id-ID" b="0" i="1" smtClean="0">
                                  <a:latin typeface="Cambria Math"/>
                                  <a:ea typeface="Cambria Math"/>
                                </a:rPr>
                                <m:t>3</m:t>
                              </m:r>
                            </m:sup>
                          </m:sSup>
                          <m:r>
                            <a:rPr lang="id-ID" b="0" i="1" smtClean="0">
                              <a:latin typeface="Cambria Math"/>
                              <a:ea typeface="Cambria Math"/>
                            </a:rPr>
                            <m:t>×273.16</m:t>
                          </m:r>
                        </m:num>
                        <m:den>
                          <m:r>
                            <a:rPr lang="id-ID" b="0" i="1" smtClean="0">
                              <a:latin typeface="Cambria Math"/>
                            </a:rPr>
                            <m:t>1.01325</m:t>
                          </m:r>
                          <m:r>
                            <a:rPr lang="id-ID" b="0" i="1" smtClean="0">
                              <a:latin typeface="Cambria Math"/>
                              <a:ea typeface="Cambria Math"/>
                            </a:rPr>
                            <m:t>×</m:t>
                          </m:r>
                          <m:sSup>
                            <m:sSupPr>
                              <m:ctrlPr>
                                <a:rPr lang="id-ID" b="0" i="1" smtClean="0">
                                  <a:latin typeface="Cambria Math" panose="02040503050406030204" pitchFamily="18" charset="0"/>
                                  <a:ea typeface="Cambria Math"/>
                                </a:rPr>
                              </m:ctrlPr>
                            </m:sSupPr>
                            <m:e>
                              <m:r>
                                <a:rPr lang="id-ID" b="0" i="1" smtClean="0">
                                  <a:latin typeface="Cambria Math"/>
                                  <a:ea typeface="Cambria Math"/>
                                </a:rPr>
                                <m:t>10</m:t>
                              </m:r>
                            </m:e>
                            <m:sup>
                              <m:r>
                                <a:rPr lang="id-ID" b="0" i="1" smtClean="0">
                                  <a:latin typeface="Cambria Math"/>
                                  <a:ea typeface="Cambria Math"/>
                                </a:rPr>
                                <m:t>5</m:t>
                              </m:r>
                            </m:sup>
                          </m:sSup>
                        </m:den>
                      </m:f>
                      <m:r>
                        <a:rPr lang="id-ID" b="0" i="1" smtClean="0">
                          <a:latin typeface="Cambria Math"/>
                        </a:rPr>
                        <m:t>=22.4146 </m:t>
                      </m:r>
                      <m:f>
                        <m:fPr>
                          <m:type m:val="skw"/>
                          <m:ctrlPr>
                            <a:rPr lang="id-ID" b="0" i="1" smtClean="0">
                              <a:latin typeface="Cambria Math" panose="02040503050406030204" pitchFamily="18" charset="0"/>
                            </a:rPr>
                          </m:ctrlPr>
                        </m:fPr>
                        <m:num>
                          <m:sSup>
                            <m:sSupPr>
                              <m:ctrlPr>
                                <a:rPr lang="id-ID" b="0" i="1" smtClean="0">
                                  <a:latin typeface="Cambria Math" panose="02040503050406030204" pitchFamily="18" charset="0"/>
                                </a:rPr>
                              </m:ctrlPr>
                            </m:sSupPr>
                            <m:e>
                              <m:r>
                                <a:rPr lang="id-ID" b="0" i="1" smtClean="0">
                                  <a:latin typeface="Cambria Math"/>
                                </a:rPr>
                                <m:t>𝑚</m:t>
                              </m:r>
                            </m:e>
                            <m:sup>
                              <m:r>
                                <a:rPr lang="id-ID" b="0" i="1" smtClean="0">
                                  <a:latin typeface="Cambria Math"/>
                                </a:rPr>
                                <m:t>3</m:t>
                              </m:r>
                            </m:sup>
                          </m:sSup>
                        </m:num>
                        <m:den>
                          <m:r>
                            <a:rPr lang="id-ID" b="0" i="1" smtClean="0">
                              <a:latin typeface="Cambria Math"/>
                            </a:rPr>
                            <m:t>𝑘𝑔</m:t>
                          </m:r>
                        </m:den>
                      </m:f>
                    </m:oMath>
                  </m:oMathPara>
                </a14:m>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548680"/>
                <a:ext cx="8712968" cy="6048672"/>
              </a:xfrm>
              <a:blipFill rotWithShape="1">
                <a:blip r:embed="rId2" cstate="print"/>
                <a:stretch>
                  <a:fillRect l="-1538" t="-2117" r="-2867"/>
                </a:stretch>
              </a:blipFill>
            </p:spPr>
            <p:txBody>
              <a:bodyPr/>
              <a:lstStyle/>
              <a:p>
                <a:r>
                  <a:rPr lang="id-ID">
                    <a:noFill/>
                  </a:rPr>
                  <a:t> </a:t>
                </a:r>
              </a:p>
            </p:txBody>
          </p:sp>
        </mc:Fallback>
      </mc:AlternateContent>
      <p:sp>
        <p:nvSpPr>
          <p:cNvPr id="4" name="Title 1"/>
          <p:cNvSpPr>
            <a:spLocks noGrp="1"/>
          </p:cNvSpPr>
          <p:nvPr>
            <p:ph type="title"/>
          </p:nvPr>
        </p:nvSpPr>
        <p:spPr>
          <a:xfrm>
            <a:off x="5940152" y="-27384"/>
            <a:ext cx="3168352" cy="432048"/>
          </a:xfrm>
        </p:spPr>
        <p:txBody>
          <a:bodyPr>
            <a:noAutofit/>
          </a:bodyPr>
          <a:lstStyle/>
          <a:p>
            <a:pPr algn="r"/>
            <a:r>
              <a:rPr lang="id-ID" sz="1800" dirty="0" smtClean="0"/>
              <a:t>Persamaan Keadaan Gas Ideal</a:t>
            </a:r>
            <a:endParaRPr lang="id-ID" sz="1800" dirty="0"/>
          </a:p>
        </p:txBody>
      </p:sp>
    </p:spTree>
    <p:extLst>
      <p:ext uri="{BB962C8B-B14F-4D97-AF65-F5344CB8AC3E}">
        <p14:creationId xmlns:p14="http://schemas.microsoft.com/office/powerpoint/2010/main" xmlns="" val="3523558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76672"/>
            <a:ext cx="8784976" cy="2880320"/>
          </a:xfrm>
        </p:spPr>
        <p:txBody>
          <a:bodyPr/>
          <a:lstStyle/>
          <a:p>
            <a:pPr algn="just"/>
            <a:r>
              <a:rPr lang="id-ID" dirty="0" smtClean="0"/>
              <a:t>Pada T konstan, hasil perkalian antara tekanan (p) dan volum spesifik (v) dari gas ideal adalah konstan. </a:t>
            </a:r>
          </a:p>
          <a:p>
            <a:pPr algn="just"/>
            <a:r>
              <a:rPr lang="id-ID" dirty="0" smtClean="0"/>
              <a:t>Jika kita plot tekanan (p) sebagai fungsi dari volum spesifik, seperti pada gambar berikut</a:t>
            </a:r>
            <a:endParaRPr lang="id-ID" dirty="0"/>
          </a:p>
        </p:txBody>
      </p:sp>
      <p:sp>
        <p:nvSpPr>
          <p:cNvPr id="4" name="Title 1"/>
          <p:cNvSpPr>
            <a:spLocks noGrp="1"/>
          </p:cNvSpPr>
          <p:nvPr>
            <p:ph type="title"/>
          </p:nvPr>
        </p:nvSpPr>
        <p:spPr>
          <a:xfrm>
            <a:off x="5940152" y="-27384"/>
            <a:ext cx="3168352" cy="432048"/>
          </a:xfrm>
        </p:spPr>
        <p:txBody>
          <a:bodyPr>
            <a:noAutofit/>
          </a:bodyPr>
          <a:lstStyle/>
          <a:p>
            <a:pPr algn="r"/>
            <a:r>
              <a:rPr lang="id-ID" sz="1800" dirty="0" smtClean="0"/>
              <a:t>Persamaan Keadaan Gas Ideal</a:t>
            </a:r>
            <a:endParaRPr lang="id-ID" sz="1800" dirty="0"/>
          </a:p>
        </p:txBody>
      </p:sp>
      <p:pic>
        <p:nvPicPr>
          <p:cNvPr id="4098" name="Picture 2" descr="Image result for isotherm of an ideal gas image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5575" y="3195500"/>
            <a:ext cx="4394295" cy="345638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AutoShape 4" descr="Image result for isotherm of an ideal gas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51843" y="3303512"/>
            <a:ext cx="4265372" cy="32403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304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51520" y="476672"/>
                <a:ext cx="8712968" cy="6381328"/>
              </a:xfrm>
            </p:spPr>
            <p:txBody>
              <a:bodyPr>
                <a:normAutofit fontScale="85000" lnSpcReduction="20000"/>
              </a:bodyPr>
              <a:lstStyle/>
              <a:p>
                <a:pPr algn="just"/>
                <a:r>
                  <a:rPr lang="id-ID" dirty="0" smtClean="0"/>
                  <a:t>Berdasarkan gambar tersebut, kita peroleh hyperbola  persegi panjang pada sebarang T, dengan kurva yang berbeda untuk T yang berbeda pula.</a:t>
                </a:r>
              </a:p>
              <a:p>
                <a:pPr algn="just"/>
                <a:endParaRPr lang="id-ID" dirty="0" smtClean="0"/>
              </a:p>
              <a:p>
                <a:pPr algn="just"/>
                <a:r>
                  <a:rPr lang="id-ID" dirty="0" smtClean="0"/>
                  <a:t>Gas nyata (real gases), mendekati aproksimasi ini pada tekanan rendah (sebuah fakta yang ditemukan pada tahun 1960 oleh Robert Boyle, dan dikenal sebagai hukum Boyle), yang menyatakan bahwa :</a:t>
                </a:r>
              </a:p>
              <a:p>
                <a:pPr algn="just"/>
                <a:endParaRPr lang="id-ID" dirty="0" smtClean="0"/>
              </a:p>
              <a:p>
                <a:pPr lvl="1" algn="just"/>
                <a:r>
                  <a:rPr lang="id-ID" b="1" dirty="0" smtClean="0"/>
                  <a:t>Jika temperatur (T) dari suatu gas dengan massa tertentu konstan, maka volum (V) gas tersebut berbanding terbalik dengan tekanan (p), yaitu :</a:t>
                </a:r>
              </a:p>
              <a:p>
                <a:pPr marL="0"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𝑝</m:t>
                      </m:r>
                      <m:r>
                        <a:rPr lang="id-ID" b="0" i="1" smtClean="0">
                          <a:latin typeface="Cambria Math"/>
                          <a:ea typeface="Cambria Math"/>
                        </a:rPr>
                        <m:t>∝</m:t>
                      </m:r>
                      <m:f>
                        <m:fPr>
                          <m:ctrlPr>
                            <a:rPr lang="id-ID" b="0" i="1" smtClean="0">
                              <a:latin typeface="Cambria Math" panose="02040503050406030204" pitchFamily="18" charset="0"/>
                              <a:ea typeface="Cambria Math"/>
                            </a:rPr>
                          </m:ctrlPr>
                        </m:fPr>
                        <m:num>
                          <m:r>
                            <a:rPr lang="id-ID" b="0" i="1" smtClean="0">
                              <a:latin typeface="Cambria Math"/>
                              <a:ea typeface="Cambria Math"/>
                            </a:rPr>
                            <m:t>1</m:t>
                          </m:r>
                        </m:num>
                        <m:den>
                          <m:r>
                            <a:rPr lang="id-ID" b="0" i="1" smtClean="0">
                              <a:latin typeface="Cambria Math"/>
                              <a:ea typeface="Cambria Math"/>
                            </a:rPr>
                            <m:t>𝑉</m:t>
                          </m:r>
                        </m:den>
                      </m:f>
                      <m:r>
                        <a:rPr lang="id-ID" b="0" i="1" smtClean="0">
                          <a:latin typeface="Cambria Math"/>
                          <a:ea typeface="Cambria Math"/>
                        </a:rPr>
                        <m:t> ………………(8</m:t>
                      </m:r>
                      <m:r>
                        <a:rPr lang="id-ID" b="0" i="1" smtClean="0">
                          <a:latin typeface="Cambria Math"/>
                          <a:ea typeface="Cambria Math"/>
                        </a:rPr>
                        <m:t>𝑎</m:t>
                      </m:r>
                      <m:r>
                        <a:rPr lang="id-ID" b="0" i="1" smtClean="0">
                          <a:latin typeface="Cambria Math"/>
                          <a:ea typeface="Cambria Math"/>
                        </a:rPr>
                        <m:t>)</m:t>
                      </m:r>
                    </m:oMath>
                  </m:oMathPara>
                </a14:m>
                <a:endParaRPr lang="id-ID" dirty="0" smtClean="0"/>
              </a:p>
              <a:p>
                <a:pPr lvl="1" algn="just"/>
                <a:r>
                  <a:rPr lang="id-ID" b="1" dirty="0" smtClean="0"/>
                  <a:t>Atau :</a:t>
                </a:r>
              </a:p>
              <a:p>
                <a:pPr lvl="1" algn="just"/>
                <a:endParaRPr lang="id-ID" b="1" dirty="0" smtClean="0"/>
              </a:p>
              <a:p>
                <a:pPr marL="0"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𝑝𝑉</m:t>
                      </m:r>
                      <m:r>
                        <a:rPr lang="id-ID" b="0" i="1" smtClean="0">
                          <a:latin typeface="Cambria Math"/>
                        </a:rPr>
                        <m:t>=</m:t>
                      </m:r>
                      <m:r>
                        <a:rPr lang="id-ID" b="0" i="1" smtClean="0">
                          <a:latin typeface="Cambria Math"/>
                        </a:rPr>
                        <m:t>𝑘𝑜𝑛𝑠𝑡𝑎𝑛𝑡𝑎</m:t>
                      </m:r>
                      <m:r>
                        <a:rPr lang="id-ID" b="0" i="1" smtClean="0">
                          <a:latin typeface="Cambria Math"/>
                        </a:rPr>
                        <m:t> ……………………(8</m:t>
                      </m:r>
                      <m:r>
                        <a:rPr lang="id-ID" b="0" i="1" smtClean="0">
                          <a:latin typeface="Cambria Math"/>
                        </a:rPr>
                        <m:t>𝑏</m:t>
                      </m:r>
                      <m:r>
                        <a:rPr lang="id-ID" b="0" i="1" smtClean="0">
                          <a:latin typeface="Cambria Math"/>
                        </a:rPr>
                        <m:t>)</m:t>
                      </m:r>
                    </m:oMath>
                  </m:oMathPara>
                </a14:m>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476672"/>
                <a:ext cx="8712968" cy="6381328"/>
              </a:xfrm>
              <a:blipFill rotWithShape="1">
                <a:blip r:embed="rId2" cstate="print"/>
                <a:stretch>
                  <a:fillRect l="-1119" t="-1910" r="-3147"/>
                </a:stretch>
              </a:blipFill>
            </p:spPr>
            <p:txBody>
              <a:bodyPr/>
              <a:lstStyle/>
              <a:p>
                <a:r>
                  <a:rPr lang="id-ID">
                    <a:noFill/>
                  </a:rPr>
                  <a:t> </a:t>
                </a:r>
              </a:p>
            </p:txBody>
          </p:sp>
        </mc:Fallback>
      </mc:AlternateContent>
      <p:sp>
        <p:nvSpPr>
          <p:cNvPr id="4" name="Title 1"/>
          <p:cNvSpPr>
            <a:spLocks noGrp="1"/>
          </p:cNvSpPr>
          <p:nvPr>
            <p:ph type="title"/>
          </p:nvPr>
        </p:nvSpPr>
        <p:spPr>
          <a:xfrm>
            <a:off x="5940152" y="-27384"/>
            <a:ext cx="3168352" cy="432048"/>
          </a:xfrm>
        </p:spPr>
        <p:txBody>
          <a:bodyPr>
            <a:noAutofit/>
          </a:bodyPr>
          <a:lstStyle/>
          <a:p>
            <a:pPr algn="r"/>
            <a:r>
              <a:rPr lang="id-ID" sz="1800" dirty="0" smtClean="0"/>
              <a:t>Persamaan Keadaan Gas Ideal</a:t>
            </a:r>
            <a:endParaRPr lang="id-ID" sz="1800" dirty="0"/>
          </a:p>
        </p:txBody>
      </p:sp>
    </p:spTree>
    <p:extLst>
      <p:ext uri="{BB962C8B-B14F-4D97-AF65-F5344CB8AC3E}">
        <p14:creationId xmlns:p14="http://schemas.microsoft.com/office/powerpoint/2010/main" xmlns="" val="4275311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Sistem Termodinamika</a:t>
            </a:r>
            <a:endParaRPr lang="id-ID" dirty="0"/>
          </a:p>
        </p:txBody>
      </p:sp>
      <p:sp>
        <p:nvSpPr>
          <p:cNvPr id="3" name="Content Placeholder 2"/>
          <p:cNvSpPr>
            <a:spLocks noGrp="1"/>
          </p:cNvSpPr>
          <p:nvPr>
            <p:ph idx="1"/>
          </p:nvPr>
        </p:nvSpPr>
        <p:spPr>
          <a:xfrm>
            <a:off x="457200" y="1600201"/>
            <a:ext cx="8229600" cy="2332856"/>
          </a:xfrm>
        </p:spPr>
        <p:txBody>
          <a:bodyPr/>
          <a:lstStyle/>
          <a:p>
            <a:r>
              <a:rPr lang="id-ID" dirty="0" smtClean="0"/>
              <a:t>Sistem terbuka</a:t>
            </a:r>
          </a:p>
          <a:p>
            <a:r>
              <a:rPr lang="id-ID" dirty="0" smtClean="0"/>
              <a:t>Sistem tertutup</a:t>
            </a:r>
          </a:p>
          <a:p>
            <a:r>
              <a:rPr lang="id-ID" dirty="0" smtClean="0"/>
              <a:t>Sistem terisolasi</a:t>
            </a:r>
            <a:endParaRPr lang="id-ID" dirty="0"/>
          </a:p>
        </p:txBody>
      </p:sp>
    </p:spTree>
    <p:extLst>
      <p:ext uri="{BB962C8B-B14F-4D97-AF65-F5344CB8AC3E}">
        <p14:creationId xmlns:p14="http://schemas.microsoft.com/office/powerpoint/2010/main" xmlns="" val="4261281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79512" y="404664"/>
                <a:ext cx="8784976" cy="6453336"/>
              </a:xfrm>
            </p:spPr>
            <p:txBody>
              <a:bodyPr>
                <a:normAutofit fontScale="77500" lnSpcReduction="20000"/>
              </a:bodyPr>
              <a:lstStyle/>
              <a:p>
                <a:pPr algn="just"/>
                <a:r>
                  <a:rPr lang="id-ID" dirty="0" smtClean="0"/>
                  <a:t>Jika tekanan (p) dijaga agar tetap konstan, maka volum spesifik dari gas ideal akan meningkat secara linear dengan temperatur (T) atau, jika volum konstan, maka tekanan meningkat secara linear dengan temperatur.</a:t>
                </a:r>
              </a:p>
              <a:p>
                <a:pPr algn="just"/>
                <a:endParaRPr lang="id-ID" dirty="0" smtClean="0"/>
              </a:p>
              <a:p>
                <a:pPr algn="just"/>
                <a:r>
                  <a:rPr lang="id-ID" dirty="0" smtClean="0"/>
                  <a:t>Hal inimerupakan </a:t>
                </a:r>
                <a:r>
                  <a:rPr lang="id-ID" dirty="0"/>
                  <a:t>konsekuensi penting dari definisi </a:t>
                </a:r>
                <a:r>
                  <a:rPr lang="id-ID" dirty="0" smtClean="0"/>
                  <a:t>tentang </a:t>
                </a:r>
                <a:r>
                  <a:rPr lang="id-ID" dirty="0"/>
                  <a:t>temperatur mutlak dan gas </a:t>
                </a:r>
                <a:r>
                  <a:rPr lang="id-ID" dirty="0" smtClean="0"/>
                  <a:t>ideal.</a:t>
                </a:r>
              </a:p>
              <a:p>
                <a:pPr algn="just"/>
                <a:endParaRPr lang="id-ID" dirty="0" smtClean="0"/>
              </a:p>
              <a:p>
                <a:pPr algn="just"/>
                <a:r>
                  <a:rPr lang="id-ID" dirty="0" smtClean="0"/>
                  <a:t>Fakta bahwa gas nyata mendekati tingkah laku/sifat ini telah diketahui sejak dulu yang sering disebut sebagai hukum Charles dan Gay Lussac, yang menyatakan bahwa:</a:t>
                </a:r>
              </a:p>
              <a:p>
                <a:pPr algn="just"/>
                <a:endParaRPr lang="id-ID" dirty="0" smtClean="0"/>
              </a:p>
              <a:p>
                <a:pPr lvl="1" algn="just"/>
                <a:r>
                  <a:rPr lang="id-ID" b="1" dirty="0" smtClean="0"/>
                  <a:t>Untuk gas dengan massa tertentu pada tekanan konstan, maka volum dari gas berbanding lurus dengan temperatur absolutnya</a:t>
                </a:r>
                <a:r>
                  <a:rPr lang="id-ID" dirty="0" smtClean="0"/>
                  <a:t>, yaitu :</a:t>
                </a:r>
              </a:p>
              <a:p>
                <a:pPr marL="457200" lvl="1"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𝑝</m:t>
                      </m:r>
                      <m:r>
                        <a:rPr lang="id-ID" b="0" i="1" smtClean="0">
                          <a:latin typeface="Cambria Math"/>
                          <a:ea typeface="Cambria Math"/>
                        </a:rPr>
                        <m:t>∝</m:t>
                      </m:r>
                      <m:r>
                        <a:rPr lang="id-ID" b="0" i="1" smtClean="0">
                          <a:latin typeface="Cambria Math"/>
                          <a:ea typeface="Cambria Math"/>
                        </a:rPr>
                        <m:t>𝑇</m:t>
                      </m:r>
                      <m:r>
                        <a:rPr lang="id-ID" b="0" i="1" smtClean="0">
                          <a:latin typeface="Cambria Math"/>
                          <a:ea typeface="Cambria Math"/>
                        </a:rPr>
                        <m:t> ……………………. (9</m:t>
                      </m:r>
                      <m:r>
                        <a:rPr lang="id-ID" b="0" i="1" smtClean="0">
                          <a:latin typeface="Cambria Math"/>
                          <a:ea typeface="Cambria Math"/>
                        </a:rPr>
                        <m:t>𝑎</m:t>
                      </m:r>
                      <m:r>
                        <a:rPr lang="id-ID" b="0" i="1" smtClean="0">
                          <a:latin typeface="Cambria Math"/>
                          <a:ea typeface="Cambria Math"/>
                        </a:rPr>
                        <m:t>)</m:t>
                      </m:r>
                    </m:oMath>
                  </m:oMathPara>
                </a14:m>
                <a:endParaRPr lang="id-ID" dirty="0" smtClean="0"/>
              </a:p>
              <a:p>
                <a:pPr lvl="1" algn="just"/>
                <a:r>
                  <a:rPr lang="id-ID" b="1" dirty="0" smtClean="0"/>
                  <a:t>Atau</a:t>
                </a:r>
                <a:r>
                  <a:rPr lang="id-ID" dirty="0" smtClean="0"/>
                  <a:t> :</a:t>
                </a:r>
              </a:p>
              <a:p>
                <a:pPr marL="457200" lvl="1" indent="0" algn="just">
                  <a:buNone/>
                </a:pPr>
                <a14:m>
                  <m:oMathPara xmlns:m="http://schemas.openxmlformats.org/officeDocument/2006/math">
                    <m:oMathParaPr>
                      <m:jc m:val="centerGroup"/>
                    </m:oMathParaPr>
                    <m:oMath xmlns:m="http://schemas.openxmlformats.org/officeDocument/2006/math">
                      <m:f>
                        <m:fPr>
                          <m:ctrlPr>
                            <a:rPr lang="id-ID" i="1" smtClean="0">
                              <a:latin typeface="Cambria Math" panose="02040503050406030204" pitchFamily="18" charset="0"/>
                            </a:rPr>
                          </m:ctrlPr>
                        </m:fPr>
                        <m:num>
                          <m:r>
                            <a:rPr lang="id-ID" b="0" i="1" smtClean="0">
                              <a:latin typeface="Cambria Math"/>
                            </a:rPr>
                            <m:t>𝑝</m:t>
                          </m:r>
                        </m:num>
                        <m:den>
                          <m:r>
                            <a:rPr lang="id-ID" b="0" i="1" smtClean="0">
                              <a:latin typeface="Cambria Math"/>
                            </a:rPr>
                            <m:t>𝑇</m:t>
                          </m:r>
                        </m:den>
                      </m:f>
                      <m:r>
                        <a:rPr lang="id-ID" b="0" i="1" smtClean="0">
                          <a:latin typeface="Cambria Math"/>
                        </a:rPr>
                        <m:t>=</m:t>
                      </m:r>
                      <m:r>
                        <a:rPr lang="id-ID" b="0" i="1" smtClean="0">
                          <a:latin typeface="Cambria Math"/>
                        </a:rPr>
                        <m:t>𝑘𝑜𝑛𝑠𝑡𝑎𝑛𝑡𝑎</m:t>
                      </m:r>
                      <m:r>
                        <a:rPr lang="id-ID" b="0" i="1" smtClean="0">
                          <a:latin typeface="Cambria Math"/>
                        </a:rPr>
                        <m:t> ……………………(9</m:t>
                      </m:r>
                      <m:r>
                        <a:rPr lang="id-ID" b="0" i="1" smtClean="0">
                          <a:latin typeface="Cambria Math"/>
                        </a:rPr>
                        <m:t>𝑏</m:t>
                      </m:r>
                      <m:r>
                        <a:rPr lang="id-ID" b="0" i="1" smtClean="0">
                          <a:latin typeface="Cambria Math"/>
                        </a:rPr>
                        <m:t>)</m:t>
                      </m:r>
                    </m:oMath>
                  </m:oMathPara>
                </a14:m>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9512" y="404664"/>
                <a:ext cx="8784976" cy="6453336"/>
              </a:xfrm>
              <a:blipFill rotWithShape="1">
                <a:blip r:embed="rId2" cstate="print"/>
                <a:stretch>
                  <a:fillRect l="-971" t="-1700" r="-2011"/>
                </a:stretch>
              </a:blipFill>
            </p:spPr>
            <p:txBody>
              <a:bodyPr/>
              <a:lstStyle/>
              <a:p>
                <a:r>
                  <a:rPr lang="id-ID">
                    <a:noFill/>
                  </a:rPr>
                  <a:t> </a:t>
                </a:r>
              </a:p>
            </p:txBody>
          </p:sp>
        </mc:Fallback>
      </mc:AlternateContent>
      <p:sp>
        <p:nvSpPr>
          <p:cNvPr id="4" name="Title 1"/>
          <p:cNvSpPr>
            <a:spLocks noGrp="1"/>
          </p:cNvSpPr>
          <p:nvPr>
            <p:ph type="title"/>
          </p:nvPr>
        </p:nvSpPr>
        <p:spPr>
          <a:xfrm>
            <a:off x="5940152" y="-27384"/>
            <a:ext cx="3168352" cy="432048"/>
          </a:xfrm>
        </p:spPr>
        <p:txBody>
          <a:bodyPr>
            <a:noAutofit/>
          </a:bodyPr>
          <a:lstStyle/>
          <a:p>
            <a:pPr algn="r"/>
            <a:r>
              <a:rPr lang="id-ID" sz="1800" dirty="0" smtClean="0"/>
              <a:t>Persamaan Keadaan Gas Ideal</a:t>
            </a:r>
            <a:endParaRPr lang="id-ID" sz="1800" dirty="0"/>
          </a:p>
        </p:txBody>
      </p:sp>
    </p:spTree>
    <p:extLst>
      <p:ext uri="{BB962C8B-B14F-4D97-AF65-F5344CB8AC3E}">
        <p14:creationId xmlns:p14="http://schemas.microsoft.com/office/powerpoint/2010/main" xmlns="" val="71531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792088"/>
          </a:xfrm>
        </p:spPr>
        <p:txBody>
          <a:bodyPr>
            <a:normAutofit/>
          </a:bodyPr>
          <a:lstStyle/>
          <a:p>
            <a:r>
              <a:rPr lang="id-ID" sz="3200" dirty="0" smtClean="0"/>
              <a:t>Persamaan keadaan yang lain</a:t>
            </a:r>
            <a:endParaRPr lang="id-ID" sz="3200"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07504" y="836712"/>
                <a:ext cx="8856984" cy="5877272"/>
              </a:xfrm>
            </p:spPr>
            <p:txBody>
              <a:bodyPr>
                <a:normAutofit fontScale="77500" lnSpcReduction="20000"/>
              </a:bodyPr>
              <a:lstStyle/>
              <a:p>
                <a:pPr algn="just"/>
                <a:r>
                  <a:rPr lang="id-ID" dirty="0" smtClean="0"/>
                  <a:t>banyak persamaan telah diusulkan yang menggambarkan hubungan antara p-v-T pada gas nyata secara lebih akurat daripada persamaan keadaan gas ideal.</a:t>
                </a:r>
              </a:p>
              <a:p>
                <a:pPr algn="just"/>
                <a:endParaRPr lang="id-ID" dirty="0" smtClean="0"/>
              </a:p>
              <a:p>
                <a:pPr algn="just"/>
                <a:r>
                  <a:rPr lang="id-ID" dirty="0" smtClean="0"/>
                  <a:t>Beberapa diantara persamaan tersebut diperoleh secara empiris sedangkan yang lain diperoleh dari asumsi yang menyangkut sifat-sifat molekular.</a:t>
                </a:r>
              </a:p>
              <a:p>
                <a:pPr algn="just"/>
                <a:endParaRPr lang="id-ID" dirty="0" smtClean="0"/>
              </a:p>
              <a:p>
                <a:pPr algn="just"/>
                <a:r>
                  <a:rPr lang="id-ID" dirty="0" smtClean="0"/>
                  <a:t>Seorang fisikawan Belanda, Van der waals pada tahun 1873 menurunkan persamaan berikut :</a:t>
                </a:r>
              </a:p>
              <a:p>
                <a:pPr algn="just"/>
                <a:endParaRPr lang="id-ID" dirty="0" smtClean="0"/>
              </a:p>
              <a:p>
                <a:pPr marL="0" indent="0" algn="just">
                  <a:buNone/>
                </a:pPr>
                <a14:m>
                  <m:oMathPara xmlns:m="http://schemas.openxmlformats.org/officeDocument/2006/math">
                    <m:oMathParaPr>
                      <m:jc m:val="centerGroup"/>
                    </m:oMathParaPr>
                    <m:oMath xmlns:m="http://schemas.openxmlformats.org/officeDocument/2006/math">
                      <m:d>
                        <m:dPr>
                          <m:ctrlPr>
                            <a:rPr lang="id-ID" i="1" smtClean="0">
                              <a:latin typeface="Cambria Math" panose="02040503050406030204" pitchFamily="18" charset="0"/>
                            </a:rPr>
                          </m:ctrlPr>
                        </m:dPr>
                        <m:e>
                          <m:r>
                            <a:rPr lang="id-ID" b="0" i="1" smtClean="0">
                              <a:latin typeface="Cambria Math"/>
                            </a:rPr>
                            <m:t>𝑝</m:t>
                          </m:r>
                          <m:r>
                            <a:rPr lang="id-ID" b="0" i="1" smtClean="0">
                              <a:latin typeface="Cambria Math"/>
                            </a:rPr>
                            <m:t>+</m:t>
                          </m:r>
                          <m:f>
                            <m:fPr>
                              <m:ctrlPr>
                                <a:rPr lang="id-ID" b="0" i="1" smtClean="0">
                                  <a:latin typeface="Cambria Math" panose="02040503050406030204" pitchFamily="18" charset="0"/>
                                </a:rPr>
                              </m:ctrlPr>
                            </m:fPr>
                            <m:num>
                              <m:r>
                                <a:rPr lang="id-ID" b="0" i="1" smtClean="0">
                                  <a:latin typeface="Cambria Math"/>
                                </a:rPr>
                                <m:t>𝑎</m:t>
                              </m:r>
                            </m:num>
                            <m:den>
                              <m:sSup>
                                <m:sSupPr>
                                  <m:ctrlPr>
                                    <a:rPr lang="id-ID" b="0" i="1" smtClean="0">
                                      <a:latin typeface="Cambria Math" panose="02040503050406030204" pitchFamily="18" charset="0"/>
                                    </a:rPr>
                                  </m:ctrlPr>
                                </m:sSupPr>
                                <m:e>
                                  <m:r>
                                    <a:rPr lang="id-ID" b="0" i="1" smtClean="0">
                                      <a:latin typeface="Cambria Math"/>
                                    </a:rPr>
                                    <m:t>𝑣</m:t>
                                  </m:r>
                                </m:e>
                                <m:sup>
                                  <m:r>
                                    <a:rPr lang="id-ID" b="0" i="1" smtClean="0">
                                      <a:latin typeface="Cambria Math"/>
                                    </a:rPr>
                                    <m:t>2</m:t>
                                  </m:r>
                                </m:sup>
                              </m:sSup>
                            </m:den>
                          </m:f>
                        </m:e>
                      </m:d>
                      <m:d>
                        <m:dPr>
                          <m:ctrlPr>
                            <a:rPr lang="id-ID" i="1" smtClean="0">
                              <a:latin typeface="Cambria Math" panose="02040503050406030204" pitchFamily="18" charset="0"/>
                            </a:rPr>
                          </m:ctrlPr>
                        </m:dPr>
                        <m:e>
                          <m:r>
                            <a:rPr lang="id-ID" b="0" i="1" smtClean="0">
                              <a:latin typeface="Cambria Math"/>
                            </a:rPr>
                            <m:t>𝑣</m:t>
                          </m:r>
                          <m:r>
                            <a:rPr lang="id-ID" b="0" i="1" smtClean="0">
                              <a:latin typeface="Cambria Math"/>
                            </a:rPr>
                            <m:t>−</m:t>
                          </m:r>
                          <m:r>
                            <a:rPr lang="id-ID" b="0" i="1" smtClean="0">
                              <a:latin typeface="Cambria Math"/>
                            </a:rPr>
                            <m:t>𝑏</m:t>
                          </m:r>
                        </m:e>
                      </m:d>
                      <m:r>
                        <a:rPr lang="id-ID" b="0" i="1" smtClean="0">
                          <a:latin typeface="Cambria Math"/>
                        </a:rPr>
                        <m:t>=</m:t>
                      </m:r>
                      <m:r>
                        <a:rPr lang="id-ID" b="0" i="1" smtClean="0">
                          <a:latin typeface="Cambria Math"/>
                        </a:rPr>
                        <m:t>𝑅𝑇</m:t>
                      </m:r>
                      <m:r>
                        <a:rPr lang="id-ID" b="0" i="1" smtClean="0">
                          <a:latin typeface="Cambria Math"/>
                        </a:rPr>
                        <m:t> …………</m:t>
                      </m:r>
                      <m:d>
                        <m:dPr>
                          <m:ctrlPr>
                            <a:rPr lang="id-ID" b="0" i="1" smtClean="0">
                              <a:latin typeface="Cambria Math" panose="02040503050406030204" pitchFamily="18" charset="0"/>
                            </a:rPr>
                          </m:ctrlPr>
                        </m:dPr>
                        <m:e>
                          <m:r>
                            <a:rPr lang="id-ID" b="0" i="1" smtClean="0">
                              <a:latin typeface="Cambria Math"/>
                            </a:rPr>
                            <m:t>10</m:t>
                          </m:r>
                        </m:e>
                      </m:d>
                    </m:oMath>
                  </m:oMathPara>
                </a14:m>
                <a:endParaRPr lang="id-ID" b="0" dirty="0" smtClean="0"/>
              </a:p>
              <a:p>
                <a:pPr marL="0" indent="0" algn="just">
                  <a:buNone/>
                </a:pPr>
                <a:endParaRPr lang="id-ID" b="0" dirty="0" smtClean="0"/>
              </a:p>
              <a:p>
                <a:pPr algn="just"/>
                <a:r>
                  <a:rPr lang="id-ID" dirty="0" smtClean="0"/>
                  <a:t>Kuantitas a dan b adalah konstanta untuk masing-masing gas (nilainya berbeda untuk gas yang berbeda pula)</a:t>
                </a:r>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7504" y="836712"/>
                <a:ext cx="8856984" cy="5877272"/>
              </a:xfrm>
              <a:blipFill rotWithShape="1">
                <a:blip r:embed="rId2" cstate="print"/>
                <a:stretch>
                  <a:fillRect l="-1170" t="-1867" r="-1996"/>
                </a:stretch>
              </a:blipFill>
            </p:spPr>
            <p:txBody>
              <a:bodyPr/>
              <a:lstStyle/>
              <a:p>
                <a:r>
                  <a:rPr lang="id-ID">
                    <a:noFill/>
                  </a:rPr>
                  <a:t> </a:t>
                </a:r>
              </a:p>
            </p:txBody>
          </p:sp>
        </mc:Fallback>
      </mc:AlternateContent>
    </p:spTree>
    <p:extLst>
      <p:ext uri="{BB962C8B-B14F-4D97-AF65-F5344CB8AC3E}">
        <p14:creationId xmlns:p14="http://schemas.microsoft.com/office/powerpoint/2010/main" xmlns="" val="38860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076056" y="676262"/>
                <a:ext cx="3744416" cy="3616834"/>
              </a:xfrm>
            </p:spPr>
            <p:txBody>
              <a:bodyPr>
                <a:normAutofit lnSpcReduction="10000"/>
              </a:bodyPr>
              <a:lstStyle/>
              <a:p>
                <a:pPr algn="just"/>
                <a:r>
                  <a:rPr lang="id-ID" sz="2400" dirty="0" smtClean="0"/>
                  <a:t>Dari persamaan (10), suku </a:t>
                </a:r>
                <a14:m>
                  <m:oMath xmlns:m="http://schemas.openxmlformats.org/officeDocument/2006/math">
                    <m:f>
                      <m:fPr>
                        <m:ctrlPr>
                          <a:rPr lang="id-ID" sz="2400" i="1" smtClean="0">
                            <a:latin typeface="Cambria Math" panose="02040503050406030204" pitchFamily="18" charset="0"/>
                          </a:rPr>
                        </m:ctrlPr>
                      </m:fPr>
                      <m:num>
                        <m:r>
                          <a:rPr lang="id-ID" sz="2400" b="0" i="1" smtClean="0">
                            <a:latin typeface="Cambria Math"/>
                          </a:rPr>
                          <m:t>𝑎</m:t>
                        </m:r>
                      </m:num>
                      <m:den>
                        <m:sSup>
                          <m:sSupPr>
                            <m:ctrlPr>
                              <a:rPr lang="id-ID" sz="2400" i="1" smtClean="0">
                                <a:latin typeface="Cambria Math" panose="02040503050406030204" pitchFamily="18" charset="0"/>
                              </a:rPr>
                            </m:ctrlPr>
                          </m:sSupPr>
                          <m:e>
                            <m:r>
                              <a:rPr lang="id-ID" sz="2400" b="0" i="1" smtClean="0">
                                <a:latin typeface="Cambria Math"/>
                              </a:rPr>
                              <m:t>𝑣</m:t>
                            </m:r>
                          </m:e>
                          <m:sup>
                            <m:r>
                              <a:rPr lang="id-ID" sz="2400" b="0" i="1" smtClean="0">
                                <a:latin typeface="Cambria Math"/>
                              </a:rPr>
                              <m:t>2</m:t>
                            </m:r>
                          </m:sup>
                        </m:sSup>
                      </m:den>
                    </m:f>
                  </m:oMath>
                </a14:m>
                <a:r>
                  <a:rPr lang="id-ID" sz="2400" dirty="0" smtClean="0"/>
                  <a:t> muncul dari adanya gaya antarmolekul </a:t>
                </a:r>
              </a:p>
              <a:p>
                <a:pPr algn="just"/>
                <a:endParaRPr lang="id-ID" sz="2400" dirty="0" smtClean="0"/>
              </a:p>
              <a:p>
                <a:pPr algn="just"/>
                <a:r>
                  <a:rPr lang="id-ID" sz="2400" dirty="0" smtClean="0"/>
                  <a:t>Suku b, sebanding dengan volum yang ditempati oleh molekul itu sendiri</a:t>
                </a:r>
                <a:endParaRPr lang="id-ID"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076056" y="676262"/>
                <a:ext cx="3744416" cy="3616834"/>
              </a:xfrm>
              <a:blipFill rotWithShape="1">
                <a:blip r:embed="rId2" cstate="print"/>
                <a:stretch>
                  <a:fillRect l="-2280" t="-2361" r="-4397"/>
                </a:stretch>
              </a:blipFill>
            </p:spPr>
            <p:txBody>
              <a:bodyPr/>
              <a:lstStyle/>
              <a:p>
                <a:r>
                  <a:rPr lang="id-ID">
                    <a:noFill/>
                  </a:rPr>
                  <a:t> </a:t>
                </a:r>
              </a:p>
            </p:txBody>
          </p:sp>
        </mc:Fallback>
      </mc:AlternateContent>
      <p:sp>
        <p:nvSpPr>
          <p:cNvPr id="4" name="Title 1"/>
          <p:cNvSpPr>
            <a:spLocks noGrp="1"/>
          </p:cNvSpPr>
          <p:nvPr>
            <p:ph type="title"/>
          </p:nvPr>
        </p:nvSpPr>
        <p:spPr>
          <a:xfrm>
            <a:off x="6228184" y="44624"/>
            <a:ext cx="2880320" cy="288032"/>
          </a:xfrm>
        </p:spPr>
        <p:txBody>
          <a:bodyPr>
            <a:normAutofit fontScale="90000"/>
          </a:bodyPr>
          <a:lstStyle/>
          <a:p>
            <a:pPr algn="r"/>
            <a:r>
              <a:rPr lang="id-ID" sz="1800" dirty="0" smtClean="0"/>
              <a:t>Persamaan keadaan yang lain</a:t>
            </a:r>
            <a:endParaRPr lang="id-ID" sz="1800" dirty="0"/>
          </a:p>
        </p:txBody>
      </p:sp>
      <p:pic>
        <p:nvPicPr>
          <p:cNvPr id="1026" name="Picture 2" descr="Image result for constant a and b in van der waal equation image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332656"/>
            <a:ext cx="4350580" cy="3024336"/>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a14="http://schemas.microsoft.com/office/drawing/2010/main" xmlns="" Requires="a14">
          <p:sp>
            <p:nvSpPr>
              <p:cNvPr id="5" name="Content Placeholder 2"/>
              <p:cNvSpPr txBox="1">
                <a:spLocks/>
              </p:cNvSpPr>
              <p:nvPr/>
            </p:nvSpPr>
            <p:spPr>
              <a:xfrm>
                <a:off x="107504" y="4221088"/>
                <a:ext cx="8964488" cy="252028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id-ID" sz="2400" dirty="0" smtClean="0"/>
                  <a:t>Dari persamaan (10</a:t>
                </a:r>
                <a:r>
                  <a:rPr lang="id-ID" sz="2400" dirty="0"/>
                  <a:t>), dapat dilihat bahwa pada volume tertentu yang cukup </a:t>
                </a:r>
                <a:r>
                  <a:rPr lang="id-ID" sz="2400" dirty="0" smtClean="0"/>
                  <a:t>besar, suku </a:t>
                </a:r>
                <a14:m>
                  <m:oMath xmlns:m="http://schemas.openxmlformats.org/officeDocument/2006/math">
                    <m:f>
                      <m:fPr>
                        <m:ctrlPr>
                          <a:rPr lang="id-ID" sz="2400" i="1" smtClean="0">
                            <a:latin typeface="Cambria Math" panose="02040503050406030204" pitchFamily="18" charset="0"/>
                          </a:rPr>
                        </m:ctrlPr>
                      </m:fPr>
                      <m:num>
                        <m:r>
                          <a:rPr lang="id-ID" sz="2400" i="1" smtClean="0">
                            <a:latin typeface="Cambria Math"/>
                          </a:rPr>
                          <m:t>𝑎</m:t>
                        </m:r>
                      </m:num>
                      <m:den>
                        <m:sSup>
                          <m:sSupPr>
                            <m:ctrlPr>
                              <a:rPr lang="id-ID" sz="2400" i="1" smtClean="0">
                                <a:latin typeface="Cambria Math" panose="02040503050406030204" pitchFamily="18" charset="0"/>
                              </a:rPr>
                            </m:ctrlPr>
                          </m:sSupPr>
                          <m:e>
                            <m:r>
                              <a:rPr lang="id-ID" sz="2400" i="1" smtClean="0">
                                <a:latin typeface="Cambria Math"/>
                              </a:rPr>
                              <m:t>𝑣</m:t>
                            </m:r>
                          </m:e>
                          <m:sup>
                            <m:r>
                              <a:rPr lang="id-ID" sz="2400" i="1" smtClean="0">
                                <a:latin typeface="Cambria Math"/>
                              </a:rPr>
                              <m:t>2</m:t>
                            </m:r>
                          </m:sup>
                        </m:sSup>
                      </m:den>
                    </m:f>
                  </m:oMath>
                </a14:m>
                <a:r>
                  <a:rPr lang="id-ID" sz="2400" dirty="0" smtClean="0"/>
                  <a:t> dapat diabaikan jika dibandingkan dengan tekanan (p), dan b dapat diabaikan jika dibandingkan dengan v.</a:t>
                </a:r>
              </a:p>
              <a:p>
                <a:pPr algn="just"/>
                <a:endParaRPr lang="id-ID" sz="2400" dirty="0" smtClean="0"/>
              </a:p>
              <a:p>
                <a:pPr algn="just"/>
                <a:r>
                  <a:rPr lang="id-ID" sz="2400" dirty="0" smtClean="0"/>
                  <a:t>Sehingga persamaan van der waals akan kembali menjadi persamaan keadaan gas ideal.</a:t>
                </a:r>
                <a:endParaRPr lang="id-ID" sz="2400" dirty="0"/>
              </a:p>
            </p:txBody>
          </p:sp>
        </mc:Choice>
        <mc:Fallback>
          <p:sp>
            <p:nvSpPr>
              <p:cNvPr id="5" name="Content Placeholder 2"/>
              <p:cNvSpPr txBox="1">
                <a:spLocks noRot="1" noChangeAspect="1" noMove="1" noResize="1" noEditPoints="1" noAdjustHandles="1" noChangeArrowheads="1" noChangeShapeType="1" noTextEdit="1"/>
              </p:cNvSpPr>
              <p:nvPr/>
            </p:nvSpPr>
            <p:spPr>
              <a:xfrm>
                <a:off x="107504" y="4221088"/>
                <a:ext cx="8964488" cy="2520280"/>
              </a:xfrm>
              <a:prstGeom prst="rect">
                <a:avLst/>
              </a:prstGeom>
              <a:blipFill rotWithShape="1">
                <a:blip r:embed="rId4" cstate="print"/>
                <a:stretch>
                  <a:fillRect l="-952" t="-3382" r="-1837"/>
                </a:stretch>
              </a:blipFill>
            </p:spPr>
            <p:txBody>
              <a:bodyPr/>
              <a:lstStyle/>
              <a:p>
                <a:r>
                  <a:rPr lang="id-ID">
                    <a:noFill/>
                  </a:rPr>
                  <a:t> </a:t>
                </a:r>
              </a:p>
            </p:txBody>
          </p:sp>
        </mc:Fallback>
      </mc:AlternateContent>
    </p:spTree>
    <p:extLst>
      <p:ext uri="{BB962C8B-B14F-4D97-AF65-F5344CB8AC3E}">
        <p14:creationId xmlns:p14="http://schemas.microsoft.com/office/powerpoint/2010/main" xmlns="" val="522587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r>
              <a:rPr lang="id-ID" sz="3200" dirty="0" smtClean="0"/>
              <a:t>Permukaan p-v-T</a:t>
            </a:r>
            <a:endParaRPr lang="id-ID" sz="3200" dirty="0"/>
          </a:p>
        </p:txBody>
      </p:sp>
      <p:sp>
        <p:nvSpPr>
          <p:cNvPr id="3" name="Content Placeholder 2"/>
          <p:cNvSpPr>
            <a:spLocks noGrp="1"/>
          </p:cNvSpPr>
          <p:nvPr>
            <p:ph idx="1"/>
          </p:nvPr>
        </p:nvSpPr>
        <p:spPr>
          <a:xfrm>
            <a:off x="251520" y="980728"/>
            <a:ext cx="8712968" cy="1512168"/>
          </a:xfrm>
        </p:spPr>
        <p:txBody>
          <a:bodyPr>
            <a:normAutofit/>
          </a:bodyPr>
          <a:lstStyle/>
          <a:p>
            <a:pPr algn="just"/>
            <a:r>
              <a:rPr lang="id-ID" sz="2000" dirty="0" smtClean="0"/>
              <a:t>Persamaan keadaan adalah sebuah hubungan antara tiga variabel p, v dan T.</a:t>
            </a:r>
          </a:p>
          <a:p>
            <a:pPr algn="just"/>
            <a:r>
              <a:rPr lang="id-ID" sz="2000" dirty="0" smtClean="0"/>
              <a:t>Jika variabel-variabel ini diplot sepanjang tiga sumbu yang saling tegak lurus, maka persamaan tersebut mendefinisikan sebuah permukaan yang disebut dengan permukaan p-v-T (p-v-T surface).</a:t>
            </a:r>
            <a:endParaRPr lang="id-ID" sz="2000" dirty="0"/>
          </a:p>
        </p:txBody>
      </p:sp>
      <p:sp>
        <p:nvSpPr>
          <p:cNvPr id="7" name="Content Placeholder 2"/>
          <p:cNvSpPr txBox="1">
            <a:spLocks/>
          </p:cNvSpPr>
          <p:nvPr/>
        </p:nvSpPr>
        <p:spPr>
          <a:xfrm>
            <a:off x="179512" y="2304213"/>
            <a:ext cx="8865368" cy="11967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id-ID" sz="2000" dirty="0"/>
              <a:t>setiap </a:t>
            </a:r>
            <a:r>
              <a:rPr lang="id-ID" sz="2000" dirty="0" smtClean="0"/>
              <a:t>keadaan kesetimbangan </a:t>
            </a:r>
            <a:r>
              <a:rPr lang="id-ID" sz="2000" dirty="0"/>
              <a:t>yang mungkin dari suatu gas ideal </a:t>
            </a:r>
            <a:r>
              <a:rPr lang="id-ID" sz="2000" dirty="0" smtClean="0"/>
              <a:t>diwakili oleh suatu titik pada permukaan p-v-T nya, dan demikian pula setiap titik  pada permukaan menyatakan keadaan kesetimbangan yang mungkin.</a:t>
            </a:r>
            <a:endParaRPr lang="id-ID" sz="2000"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3290942"/>
            <a:ext cx="3384376" cy="3356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71364" y="3645024"/>
            <a:ext cx="5193124" cy="2952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41860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04664"/>
            <a:ext cx="8784976" cy="6192688"/>
          </a:xfrm>
        </p:spPr>
        <p:txBody>
          <a:bodyPr/>
          <a:lstStyle/>
          <a:p>
            <a:pPr algn="just"/>
            <a:r>
              <a:rPr lang="id-ID" dirty="0" smtClean="0"/>
              <a:t>Perpotongan dengan bidang yang tegak lurus terhadap sumbu temperatur (T) menyatakan proses  pada T konstan (proses isotermal)</a:t>
            </a:r>
          </a:p>
          <a:p>
            <a:pPr algn="just"/>
            <a:endParaRPr lang="id-ID" dirty="0" smtClean="0"/>
          </a:p>
          <a:p>
            <a:pPr algn="just"/>
            <a:r>
              <a:rPr lang="id-ID" dirty="0"/>
              <a:t>Perpotongan dengan bidang yang tegak lurus terhadap sumbu </a:t>
            </a:r>
            <a:r>
              <a:rPr lang="id-ID" dirty="0" smtClean="0"/>
              <a:t>volum (v) </a:t>
            </a:r>
            <a:r>
              <a:rPr lang="id-ID" dirty="0"/>
              <a:t>menyatakan proses  pada </a:t>
            </a:r>
            <a:r>
              <a:rPr lang="id-ID" dirty="0" smtClean="0"/>
              <a:t>volum </a:t>
            </a:r>
            <a:r>
              <a:rPr lang="id-ID" dirty="0"/>
              <a:t>konstan (proses </a:t>
            </a:r>
            <a:r>
              <a:rPr lang="id-ID" dirty="0" smtClean="0"/>
              <a:t>isometrik)</a:t>
            </a:r>
          </a:p>
          <a:p>
            <a:pPr algn="just"/>
            <a:endParaRPr lang="id-ID" dirty="0" smtClean="0"/>
          </a:p>
          <a:p>
            <a:pPr algn="just"/>
            <a:r>
              <a:rPr lang="id-ID" dirty="0"/>
              <a:t>Perpotongan dengan bidang yang tegak lurus terhadap sumbu </a:t>
            </a:r>
            <a:r>
              <a:rPr lang="id-ID" dirty="0" smtClean="0"/>
              <a:t>tekanan (p) </a:t>
            </a:r>
            <a:r>
              <a:rPr lang="id-ID" dirty="0"/>
              <a:t>menyatakan proses  pada </a:t>
            </a:r>
            <a:r>
              <a:rPr lang="id-ID" dirty="0" smtClean="0"/>
              <a:t>tekanan konstan </a:t>
            </a:r>
            <a:r>
              <a:rPr lang="id-ID" dirty="0"/>
              <a:t>(proses </a:t>
            </a:r>
            <a:r>
              <a:rPr lang="id-ID" dirty="0" smtClean="0"/>
              <a:t>isobarik)</a:t>
            </a:r>
            <a:endParaRPr lang="id-ID" dirty="0"/>
          </a:p>
          <a:p>
            <a:pPr algn="just"/>
            <a:endParaRPr lang="id-ID" dirty="0"/>
          </a:p>
          <a:p>
            <a:pPr algn="just"/>
            <a:endParaRPr lang="id-ID" dirty="0"/>
          </a:p>
        </p:txBody>
      </p:sp>
      <p:sp>
        <p:nvSpPr>
          <p:cNvPr id="4" name="Title 1"/>
          <p:cNvSpPr>
            <a:spLocks noGrp="1"/>
          </p:cNvSpPr>
          <p:nvPr>
            <p:ph type="title"/>
          </p:nvPr>
        </p:nvSpPr>
        <p:spPr>
          <a:xfrm>
            <a:off x="7668343" y="16099"/>
            <a:ext cx="1458717" cy="388565"/>
          </a:xfrm>
        </p:spPr>
        <p:txBody>
          <a:bodyPr>
            <a:normAutofit/>
          </a:bodyPr>
          <a:lstStyle/>
          <a:p>
            <a:pPr algn="r"/>
            <a:r>
              <a:rPr lang="id-ID" sz="1400" dirty="0" smtClean="0"/>
              <a:t>Permukaan p-v-T</a:t>
            </a:r>
            <a:endParaRPr lang="id-ID" sz="1400" dirty="0"/>
          </a:p>
        </p:txBody>
      </p:sp>
    </p:spTree>
    <p:extLst>
      <p:ext uri="{BB962C8B-B14F-4D97-AF65-F5344CB8AC3E}">
        <p14:creationId xmlns:p14="http://schemas.microsoft.com/office/powerpoint/2010/main" xmlns="" val="2151341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Sifat Termodinamika</a:t>
            </a:r>
            <a:endParaRPr lang="id-ID"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7200" y="1600200"/>
                <a:ext cx="8229600" cy="4853136"/>
              </a:xfrm>
            </p:spPr>
            <p:txBody>
              <a:bodyPr>
                <a:normAutofit lnSpcReduction="10000"/>
              </a:bodyPr>
              <a:lstStyle/>
              <a:p>
                <a:pPr algn="just"/>
                <a:r>
                  <a:rPr lang="id-ID" dirty="0" smtClean="0"/>
                  <a:t>Sifat yang mendefinisikan keadaan termodinamika dari suatu sistem</a:t>
                </a:r>
              </a:p>
              <a:p>
                <a:pPr algn="just"/>
                <a:endParaRPr lang="id-ID" dirty="0" smtClean="0"/>
              </a:p>
              <a:p>
                <a:pPr lvl="1" algn="just"/>
                <a:r>
                  <a:rPr lang="id-ID" dirty="0" smtClean="0"/>
                  <a:t>Sifat Intensif : Tidak bergantung pada massa (m), biasanya dilambangkan dengan huruf kecil (z)</a:t>
                </a:r>
              </a:p>
              <a:p>
                <a:pPr lvl="2" algn="just"/>
                <a:r>
                  <a:rPr lang="id-ID" sz="2800" dirty="0" smtClean="0"/>
                  <a:t>Contoh : P, T dan </a:t>
                </a:r>
                <a14:m>
                  <m:oMath xmlns:m="http://schemas.openxmlformats.org/officeDocument/2006/math">
                    <m:r>
                      <a:rPr lang="id-ID" sz="2800" i="1" smtClean="0">
                        <a:latin typeface="Cambria Math"/>
                        <a:ea typeface="Cambria Math"/>
                      </a:rPr>
                      <m:t>𝜌</m:t>
                    </m:r>
                  </m:oMath>
                </a14:m>
                <a:endParaRPr lang="id-ID" sz="2800" dirty="0" smtClean="0"/>
              </a:p>
              <a:p>
                <a:pPr lvl="1" algn="just"/>
                <a:endParaRPr lang="id-ID" dirty="0" smtClean="0"/>
              </a:p>
              <a:p>
                <a:pPr lvl="1" algn="just"/>
                <a:r>
                  <a:rPr lang="id-ID" dirty="0" smtClean="0"/>
                  <a:t>Sifat ekstensif : bergantung pada massa (m), biasanya dilambangkan dengan huruf kapital (Z)</a:t>
                </a:r>
              </a:p>
              <a:p>
                <a:pPr lvl="2" algn="just"/>
                <a:r>
                  <a:rPr lang="id-ID" sz="2800" dirty="0" smtClean="0"/>
                  <a:t>Contoh : V, energi dalam (U), dan entropi (S)</a:t>
                </a:r>
                <a:endParaRPr lang="id-ID"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53136"/>
              </a:xfrm>
              <a:blipFill rotWithShape="1">
                <a:blip r:embed="rId2" cstate="print"/>
                <a:stretch>
                  <a:fillRect l="-1630" t="-2638" r="-3037"/>
                </a:stretch>
              </a:blipFill>
            </p:spPr>
            <p:txBody>
              <a:bodyPr/>
              <a:lstStyle/>
              <a:p>
                <a:r>
                  <a:rPr lang="id-ID">
                    <a:noFill/>
                  </a:rPr>
                  <a:t> </a:t>
                </a:r>
              </a:p>
            </p:txBody>
          </p:sp>
        </mc:Fallback>
      </mc:AlternateContent>
    </p:spTree>
    <p:extLst>
      <p:ext uri="{BB962C8B-B14F-4D97-AF65-F5344CB8AC3E}">
        <p14:creationId xmlns:p14="http://schemas.microsoft.com/office/powerpoint/2010/main" xmlns="" val="758342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79512" y="620688"/>
                <a:ext cx="8712968" cy="6048672"/>
              </a:xfrm>
            </p:spPr>
            <p:txBody>
              <a:bodyPr>
                <a:normAutofit fontScale="92500" lnSpcReduction="10000"/>
              </a:bodyPr>
              <a:lstStyle/>
              <a:p>
                <a:pPr algn="just"/>
                <a:r>
                  <a:rPr lang="id-ID" dirty="0" smtClean="0"/>
                  <a:t>Rasio antara variabel ekstensif dengan massa sistem, disebut dengan nilai spesifik dari variabel tersebut.</a:t>
                </a:r>
              </a:p>
              <a:p>
                <a:pPr algn="just"/>
                <a:endParaRPr lang="id-ID" dirty="0" smtClean="0"/>
              </a:p>
              <a:p>
                <a:pPr algn="just"/>
                <a:r>
                  <a:rPr lang="id-ID" dirty="0" smtClean="0"/>
                  <a:t>Jika V menyatakan volum total sebuah sistem, maka volum spesifik, atau volum per satuan massa dinyatakan oleh v :</a:t>
                </a:r>
              </a:p>
              <a:p>
                <a:pPr marL="0"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𝑣</m:t>
                      </m:r>
                      <m:r>
                        <a:rPr lang="id-ID" b="0" i="1" smtClean="0">
                          <a:latin typeface="Cambria Math"/>
                        </a:rPr>
                        <m:t>=</m:t>
                      </m:r>
                      <m:f>
                        <m:fPr>
                          <m:ctrlPr>
                            <a:rPr lang="id-ID" b="0" i="1" smtClean="0">
                              <a:latin typeface="Cambria Math" panose="02040503050406030204" pitchFamily="18" charset="0"/>
                            </a:rPr>
                          </m:ctrlPr>
                        </m:fPr>
                        <m:num>
                          <m:r>
                            <a:rPr lang="id-ID" b="0" i="1" smtClean="0">
                              <a:latin typeface="Cambria Math"/>
                            </a:rPr>
                            <m:t>𝑉</m:t>
                          </m:r>
                        </m:num>
                        <m:den>
                          <m:r>
                            <a:rPr lang="id-ID" b="0" i="1" smtClean="0">
                              <a:latin typeface="Cambria Math"/>
                            </a:rPr>
                            <m:t>𝑚</m:t>
                          </m:r>
                        </m:den>
                      </m:f>
                      <m:r>
                        <a:rPr lang="id-ID" b="0" i="1" smtClean="0">
                          <a:latin typeface="Cambria Math"/>
                        </a:rPr>
                        <m:t> …………………………(1)</m:t>
                      </m:r>
                    </m:oMath>
                  </m:oMathPara>
                </a14:m>
                <a:endParaRPr lang="id-ID" dirty="0" smtClean="0"/>
              </a:p>
              <a:p>
                <a:pPr marL="0" indent="0" algn="just">
                  <a:buNone/>
                </a:pPr>
                <a:endParaRPr lang="id-ID" dirty="0" smtClean="0"/>
              </a:p>
              <a:p>
                <a:pPr algn="just"/>
                <a:r>
                  <a:rPr lang="id-ID" dirty="0" smtClean="0"/>
                  <a:t>Volum spesifik sama dengan resiprokal dari densitas </a:t>
                </a:r>
                <a14:m>
                  <m:oMath xmlns:m="http://schemas.openxmlformats.org/officeDocument/2006/math">
                    <m:r>
                      <a:rPr lang="id-ID" i="1" smtClean="0">
                        <a:latin typeface="Cambria Math"/>
                        <a:ea typeface="Cambria Math"/>
                      </a:rPr>
                      <m:t>𝜌</m:t>
                    </m:r>
                  </m:oMath>
                </a14:m>
                <a:r>
                  <a:rPr lang="id-ID" dirty="0" smtClean="0"/>
                  <a:t>, yaitu :</a:t>
                </a:r>
              </a:p>
              <a:p>
                <a:pPr marL="0" indent="0" algn="just">
                  <a:buNone/>
                </a:pPr>
                <a14:m>
                  <m:oMathPara xmlns:m="http://schemas.openxmlformats.org/officeDocument/2006/math">
                    <m:oMathParaPr>
                      <m:jc m:val="centerGroup"/>
                    </m:oMathParaPr>
                    <m:oMath xmlns:m="http://schemas.openxmlformats.org/officeDocument/2006/math">
                      <m:r>
                        <a:rPr lang="id-ID" i="1" smtClean="0">
                          <a:latin typeface="Cambria Math"/>
                          <a:ea typeface="Cambria Math"/>
                        </a:rPr>
                        <m:t>𝜌</m:t>
                      </m:r>
                      <m:r>
                        <a:rPr lang="id-ID" b="0" i="1" smtClean="0">
                          <a:latin typeface="Cambria Math"/>
                          <a:ea typeface="Cambria Math"/>
                        </a:rPr>
                        <m:t>=</m:t>
                      </m:r>
                      <m:f>
                        <m:fPr>
                          <m:ctrlPr>
                            <a:rPr lang="id-ID" b="0" i="1" smtClean="0">
                              <a:latin typeface="Cambria Math" panose="02040503050406030204" pitchFamily="18" charset="0"/>
                              <a:ea typeface="Cambria Math"/>
                            </a:rPr>
                          </m:ctrlPr>
                        </m:fPr>
                        <m:num>
                          <m:r>
                            <a:rPr lang="id-ID" b="0" i="1" smtClean="0">
                              <a:latin typeface="Cambria Math"/>
                              <a:ea typeface="Cambria Math"/>
                            </a:rPr>
                            <m:t>𝑚</m:t>
                          </m:r>
                        </m:num>
                        <m:den>
                          <m:r>
                            <a:rPr lang="id-ID" b="0" i="1" smtClean="0">
                              <a:latin typeface="Cambria Math"/>
                              <a:ea typeface="Cambria Math"/>
                            </a:rPr>
                            <m:t>𝑉</m:t>
                          </m:r>
                        </m:den>
                      </m:f>
                      <m:r>
                        <a:rPr lang="id-ID" b="0" i="1" smtClean="0">
                          <a:latin typeface="Cambria Math"/>
                          <a:ea typeface="Cambria Math"/>
                        </a:rPr>
                        <m:t>=</m:t>
                      </m:r>
                      <m:f>
                        <m:fPr>
                          <m:ctrlPr>
                            <a:rPr lang="id-ID" b="0" i="1" smtClean="0">
                              <a:latin typeface="Cambria Math" panose="02040503050406030204" pitchFamily="18" charset="0"/>
                              <a:ea typeface="Cambria Math"/>
                            </a:rPr>
                          </m:ctrlPr>
                        </m:fPr>
                        <m:num>
                          <m:r>
                            <a:rPr lang="id-ID" b="0" i="1" smtClean="0">
                              <a:latin typeface="Cambria Math"/>
                              <a:ea typeface="Cambria Math"/>
                            </a:rPr>
                            <m:t>𝑚</m:t>
                          </m:r>
                        </m:num>
                        <m:den>
                          <m:f>
                            <m:fPr>
                              <m:type m:val="skw"/>
                              <m:ctrlPr>
                                <a:rPr lang="id-ID" b="0" i="1" smtClean="0">
                                  <a:latin typeface="Cambria Math" panose="02040503050406030204" pitchFamily="18" charset="0"/>
                                  <a:ea typeface="Cambria Math"/>
                                </a:rPr>
                              </m:ctrlPr>
                            </m:fPr>
                            <m:num>
                              <m:r>
                                <a:rPr lang="id-ID" b="0" i="1" smtClean="0">
                                  <a:latin typeface="Cambria Math"/>
                                  <a:ea typeface="Cambria Math"/>
                                </a:rPr>
                                <m:t>𝑉</m:t>
                              </m:r>
                            </m:num>
                            <m:den>
                              <m:r>
                                <a:rPr lang="id-ID" b="0" i="1" smtClean="0">
                                  <a:latin typeface="Cambria Math"/>
                                  <a:ea typeface="Cambria Math"/>
                                </a:rPr>
                                <m:t>𝑚</m:t>
                              </m:r>
                            </m:den>
                          </m:f>
                        </m:den>
                      </m:f>
                      <m:r>
                        <a:rPr lang="id-ID" b="0" i="1" smtClean="0">
                          <a:latin typeface="Cambria Math"/>
                          <a:ea typeface="Cambria Math"/>
                        </a:rPr>
                        <m:t>=</m:t>
                      </m:r>
                      <m:f>
                        <m:fPr>
                          <m:ctrlPr>
                            <a:rPr lang="id-ID" b="0" i="1" smtClean="0">
                              <a:latin typeface="Cambria Math" panose="02040503050406030204" pitchFamily="18" charset="0"/>
                              <a:ea typeface="Cambria Math"/>
                            </a:rPr>
                          </m:ctrlPr>
                        </m:fPr>
                        <m:num>
                          <m:r>
                            <a:rPr lang="id-ID" b="0" i="1" smtClean="0">
                              <a:latin typeface="Cambria Math"/>
                              <a:ea typeface="Cambria Math"/>
                            </a:rPr>
                            <m:t>1</m:t>
                          </m:r>
                        </m:num>
                        <m:den>
                          <m:r>
                            <a:rPr lang="id-ID" b="0" i="1" smtClean="0">
                              <a:latin typeface="Cambria Math"/>
                              <a:ea typeface="Cambria Math"/>
                            </a:rPr>
                            <m:t>𝑣</m:t>
                          </m:r>
                        </m:den>
                      </m:f>
                      <m:r>
                        <a:rPr lang="id-ID" b="0" i="1" smtClean="0">
                          <a:latin typeface="Cambria Math"/>
                          <a:ea typeface="Cambria Math"/>
                        </a:rPr>
                        <m:t> ………………………(2)</m:t>
                      </m:r>
                    </m:oMath>
                  </m:oMathPara>
                </a14:m>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9512" y="620688"/>
                <a:ext cx="8712968" cy="6048672"/>
              </a:xfrm>
              <a:blipFill rotWithShape="1">
                <a:blip r:embed="rId2" cstate="print"/>
                <a:stretch>
                  <a:fillRect l="-1608" t="-2016" r="-2517"/>
                </a:stretch>
              </a:blipFill>
            </p:spPr>
            <p:txBody>
              <a:bodyPr/>
              <a:lstStyle/>
              <a:p>
                <a:r>
                  <a:rPr lang="id-ID">
                    <a:noFill/>
                  </a:rPr>
                  <a:t> </a:t>
                </a:r>
              </a:p>
            </p:txBody>
          </p:sp>
        </mc:Fallback>
      </mc:AlternateContent>
      <p:sp>
        <p:nvSpPr>
          <p:cNvPr id="4" name="Title 1"/>
          <p:cNvSpPr>
            <a:spLocks noGrp="1"/>
          </p:cNvSpPr>
          <p:nvPr>
            <p:ph type="title"/>
          </p:nvPr>
        </p:nvSpPr>
        <p:spPr>
          <a:xfrm>
            <a:off x="5677272" y="0"/>
            <a:ext cx="3466728" cy="562074"/>
          </a:xfrm>
        </p:spPr>
        <p:txBody>
          <a:bodyPr>
            <a:normAutofit/>
          </a:bodyPr>
          <a:lstStyle/>
          <a:p>
            <a:pPr algn="r"/>
            <a:r>
              <a:rPr lang="id-ID" sz="2400" dirty="0" smtClean="0"/>
              <a:t>Sifat Termodinamika</a:t>
            </a:r>
            <a:endParaRPr lang="id-ID" sz="2400" dirty="0"/>
          </a:p>
        </p:txBody>
      </p:sp>
    </p:spTree>
    <p:extLst>
      <p:ext uri="{BB962C8B-B14F-4D97-AF65-F5344CB8AC3E}">
        <p14:creationId xmlns:p14="http://schemas.microsoft.com/office/powerpoint/2010/main" xmlns="" val="760637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51520" y="548680"/>
                <a:ext cx="8640960" cy="6153547"/>
              </a:xfrm>
            </p:spPr>
            <p:txBody>
              <a:bodyPr>
                <a:normAutofit fontScale="92500" lnSpcReduction="20000"/>
              </a:bodyPr>
              <a:lstStyle/>
              <a:p>
                <a:pPr algn="just"/>
                <a:r>
                  <a:rPr lang="id-ID" dirty="0" smtClean="0"/>
                  <a:t>Rasio antara variabel ekstensif dengan jumlah mol dari suatu sistem dikenal dengan istilah nilai volum molal spesifik dari variabel tersebut.</a:t>
                </a:r>
              </a:p>
              <a:p>
                <a:pPr algn="just"/>
                <a:endParaRPr lang="id-ID" dirty="0"/>
              </a:p>
              <a:p>
                <a:pPr algn="just"/>
                <a:r>
                  <a:rPr lang="id-ID" dirty="0" smtClean="0"/>
                  <a:t>Nilai volum molal spesifik (v) :</a:t>
                </a:r>
              </a:p>
              <a:p>
                <a:pPr marL="0"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𝑣</m:t>
                      </m:r>
                      <m:r>
                        <a:rPr lang="id-ID" b="0" i="1" smtClean="0">
                          <a:latin typeface="Cambria Math"/>
                        </a:rPr>
                        <m:t>=</m:t>
                      </m:r>
                      <m:f>
                        <m:fPr>
                          <m:ctrlPr>
                            <a:rPr lang="id-ID" b="0" i="1" smtClean="0">
                              <a:latin typeface="Cambria Math" panose="02040503050406030204" pitchFamily="18" charset="0"/>
                            </a:rPr>
                          </m:ctrlPr>
                        </m:fPr>
                        <m:num>
                          <m:r>
                            <a:rPr lang="id-ID" b="0" i="1" smtClean="0">
                              <a:latin typeface="Cambria Math"/>
                            </a:rPr>
                            <m:t>𝑉</m:t>
                          </m:r>
                        </m:num>
                        <m:den>
                          <m:r>
                            <a:rPr lang="id-ID" b="0" i="1" smtClean="0">
                              <a:latin typeface="Cambria Math"/>
                            </a:rPr>
                            <m:t>𝑛</m:t>
                          </m:r>
                        </m:den>
                      </m:f>
                      <m:r>
                        <a:rPr lang="id-ID" b="0" i="1" smtClean="0">
                          <a:latin typeface="Cambria Math"/>
                        </a:rPr>
                        <m:t> ………………………(3)</m:t>
                      </m:r>
                    </m:oMath>
                  </m:oMathPara>
                </a14:m>
                <a:endParaRPr lang="id-ID" dirty="0" smtClean="0"/>
              </a:p>
              <a:p>
                <a:pPr algn="just"/>
                <a:endParaRPr lang="id-ID" dirty="0"/>
              </a:p>
              <a:p>
                <a:pPr algn="just"/>
                <a:r>
                  <a:rPr lang="id-ID" dirty="0" smtClean="0"/>
                  <a:t>Karena jumlah mol dari sebuah sistem (n) sama dengan massa (m) dibagi dengan berat molekular (M), maka Nilai volum molal spesifik (v) dapat dituliskan sbb:</a:t>
                </a:r>
              </a:p>
              <a:p>
                <a:pPr marL="0" indent="0" algn="just">
                  <a:buNone/>
                </a:pPr>
                <a14:m>
                  <m:oMathPara xmlns:m="http://schemas.openxmlformats.org/officeDocument/2006/math">
                    <m:oMathParaPr>
                      <m:jc m:val="centerGroup"/>
                    </m:oMathParaPr>
                    <m:oMath xmlns:m="http://schemas.openxmlformats.org/officeDocument/2006/math">
                      <m:r>
                        <a:rPr lang="id-ID" b="0" i="1" smtClean="0">
                          <a:latin typeface="Cambria Math"/>
                        </a:rPr>
                        <m:t>𝑣</m:t>
                      </m:r>
                      <m:r>
                        <a:rPr lang="id-ID" b="0" i="1" smtClean="0">
                          <a:latin typeface="Cambria Math"/>
                        </a:rPr>
                        <m:t>=</m:t>
                      </m:r>
                      <m:f>
                        <m:fPr>
                          <m:ctrlPr>
                            <a:rPr lang="id-ID" b="0" i="1" smtClean="0">
                              <a:latin typeface="Cambria Math" panose="02040503050406030204" pitchFamily="18" charset="0"/>
                            </a:rPr>
                          </m:ctrlPr>
                        </m:fPr>
                        <m:num>
                          <m:r>
                            <a:rPr lang="id-ID" b="0" i="1" smtClean="0">
                              <a:latin typeface="Cambria Math"/>
                            </a:rPr>
                            <m:t>𝑉</m:t>
                          </m:r>
                        </m:num>
                        <m:den>
                          <m:f>
                            <m:fPr>
                              <m:type m:val="skw"/>
                              <m:ctrlPr>
                                <a:rPr lang="id-ID" b="0" i="1" smtClean="0">
                                  <a:latin typeface="Cambria Math" panose="02040503050406030204" pitchFamily="18" charset="0"/>
                                </a:rPr>
                              </m:ctrlPr>
                            </m:fPr>
                            <m:num>
                              <m:r>
                                <a:rPr lang="id-ID" b="0" i="1" smtClean="0">
                                  <a:latin typeface="Cambria Math"/>
                                </a:rPr>
                                <m:t>𝑚</m:t>
                              </m:r>
                            </m:num>
                            <m:den>
                              <m:r>
                                <a:rPr lang="id-ID" b="0" i="1" smtClean="0">
                                  <a:latin typeface="Cambria Math"/>
                                </a:rPr>
                                <m:t>𝑀</m:t>
                              </m:r>
                            </m:den>
                          </m:f>
                        </m:den>
                      </m:f>
                      <m:r>
                        <a:rPr lang="id-ID" b="0" i="1" smtClean="0">
                          <a:latin typeface="Cambria Math"/>
                        </a:rPr>
                        <m:t>=</m:t>
                      </m:r>
                      <m:f>
                        <m:fPr>
                          <m:ctrlPr>
                            <a:rPr lang="id-ID" b="0" i="1" smtClean="0">
                              <a:latin typeface="Cambria Math" panose="02040503050406030204" pitchFamily="18" charset="0"/>
                            </a:rPr>
                          </m:ctrlPr>
                        </m:fPr>
                        <m:num>
                          <m:r>
                            <a:rPr lang="id-ID" b="0" i="1" smtClean="0">
                              <a:latin typeface="Cambria Math"/>
                            </a:rPr>
                            <m:t>𝑉</m:t>
                          </m:r>
                        </m:num>
                        <m:den>
                          <m:r>
                            <a:rPr lang="id-ID" b="0" i="1" smtClean="0">
                              <a:latin typeface="Cambria Math"/>
                            </a:rPr>
                            <m:t>𝑚</m:t>
                          </m:r>
                        </m:den>
                      </m:f>
                      <m:r>
                        <a:rPr lang="id-ID" b="0" i="1" smtClean="0">
                          <a:latin typeface="Cambria Math"/>
                          <a:ea typeface="Cambria Math"/>
                        </a:rPr>
                        <m:t>∙</m:t>
                      </m:r>
                      <m:r>
                        <a:rPr lang="id-ID" b="0" i="1" smtClean="0">
                          <a:latin typeface="Cambria Math"/>
                          <a:ea typeface="Cambria Math"/>
                        </a:rPr>
                        <m:t>𝑀</m:t>
                      </m:r>
                      <m:r>
                        <a:rPr lang="id-ID" b="0" i="1" smtClean="0">
                          <a:latin typeface="Cambria Math"/>
                          <a:ea typeface="Cambria Math"/>
                        </a:rPr>
                        <m:t>=</m:t>
                      </m:r>
                      <m:f>
                        <m:fPr>
                          <m:ctrlPr>
                            <a:rPr lang="id-ID" b="0" i="1" smtClean="0">
                              <a:latin typeface="Cambria Math" panose="02040503050406030204" pitchFamily="18" charset="0"/>
                              <a:ea typeface="Cambria Math"/>
                            </a:rPr>
                          </m:ctrlPr>
                        </m:fPr>
                        <m:num>
                          <m:r>
                            <a:rPr lang="id-ID" b="0" i="1" smtClean="0">
                              <a:latin typeface="Cambria Math"/>
                              <a:ea typeface="Cambria Math"/>
                            </a:rPr>
                            <m:t>1</m:t>
                          </m:r>
                        </m:num>
                        <m:den>
                          <m:r>
                            <a:rPr lang="id-ID" b="0" i="1" smtClean="0">
                              <a:latin typeface="Cambria Math"/>
                              <a:ea typeface="Cambria Math"/>
                            </a:rPr>
                            <m:t>𝜌</m:t>
                          </m:r>
                        </m:den>
                      </m:f>
                      <m:r>
                        <a:rPr lang="id-ID" b="0" i="1" smtClean="0">
                          <a:latin typeface="Cambria Math"/>
                          <a:ea typeface="Cambria Math"/>
                        </a:rPr>
                        <m:t>𝑀</m:t>
                      </m:r>
                      <m:r>
                        <a:rPr lang="id-ID" b="0" i="1" smtClean="0">
                          <a:latin typeface="Cambria Math"/>
                          <a:ea typeface="Cambria Math"/>
                        </a:rPr>
                        <m:t> ……………(4)</m:t>
                      </m:r>
                    </m:oMath>
                  </m:oMathPara>
                </a14:m>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548680"/>
                <a:ext cx="8640960" cy="6153547"/>
              </a:xfrm>
              <a:blipFill rotWithShape="1">
                <a:blip r:embed="rId2" cstate="print"/>
                <a:stretch>
                  <a:fillRect l="-1410" t="-2577" r="-2680"/>
                </a:stretch>
              </a:blipFill>
            </p:spPr>
            <p:txBody>
              <a:bodyPr/>
              <a:lstStyle/>
              <a:p>
                <a:r>
                  <a:rPr lang="id-ID">
                    <a:noFill/>
                  </a:rPr>
                  <a:t> </a:t>
                </a:r>
              </a:p>
            </p:txBody>
          </p:sp>
        </mc:Fallback>
      </mc:AlternateContent>
      <p:sp>
        <p:nvSpPr>
          <p:cNvPr id="4" name="Title 1"/>
          <p:cNvSpPr>
            <a:spLocks noGrp="1"/>
          </p:cNvSpPr>
          <p:nvPr>
            <p:ph type="title"/>
          </p:nvPr>
        </p:nvSpPr>
        <p:spPr>
          <a:xfrm>
            <a:off x="5677272" y="0"/>
            <a:ext cx="3466728" cy="562074"/>
          </a:xfrm>
        </p:spPr>
        <p:txBody>
          <a:bodyPr>
            <a:normAutofit/>
          </a:bodyPr>
          <a:lstStyle/>
          <a:p>
            <a:pPr algn="r"/>
            <a:r>
              <a:rPr lang="id-ID" sz="2400" dirty="0" smtClean="0"/>
              <a:t>Sifat Termodinamika</a:t>
            </a:r>
            <a:endParaRPr lang="id-ID" sz="2400" dirty="0"/>
          </a:p>
        </p:txBody>
      </p:sp>
    </p:spTree>
    <p:extLst>
      <p:ext uri="{BB962C8B-B14F-4D97-AF65-F5344CB8AC3E}">
        <p14:creationId xmlns:p14="http://schemas.microsoft.com/office/powerpoint/2010/main" xmlns="" val="110474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616624"/>
          </a:xfrm>
        </p:spPr>
        <p:txBody>
          <a:bodyPr/>
          <a:lstStyle/>
          <a:p>
            <a:pPr algn="just"/>
            <a:r>
              <a:rPr lang="id-ID" dirty="0" smtClean="0"/>
              <a:t>Sebuah sistem dapat mengalami pertukaran energi dengan sekitarnya melalui dua mekanisme, yaitu :</a:t>
            </a:r>
          </a:p>
          <a:p>
            <a:pPr algn="just"/>
            <a:endParaRPr lang="id-ID" dirty="0" smtClean="0"/>
          </a:p>
          <a:p>
            <a:pPr marL="514350" indent="-514350" algn="just">
              <a:buFont typeface="+mj-lt"/>
              <a:buAutoNum type="arabicParenR"/>
            </a:pPr>
            <a:r>
              <a:rPr lang="id-ID" dirty="0" smtClean="0"/>
              <a:t>Pertukaran mekanik (expansion work) : melakukan kerja terhadap lingkungannya</a:t>
            </a:r>
          </a:p>
          <a:p>
            <a:pPr marL="514350" indent="-514350" algn="just">
              <a:buFont typeface="+mj-lt"/>
              <a:buAutoNum type="arabicParenR"/>
            </a:pPr>
            <a:endParaRPr lang="id-ID" dirty="0" smtClean="0"/>
          </a:p>
          <a:p>
            <a:pPr marL="514350" indent="-514350" algn="just">
              <a:buFont typeface="+mj-lt"/>
              <a:buAutoNum type="arabicParenR"/>
            </a:pPr>
            <a:r>
              <a:rPr lang="id-ID" dirty="0" smtClean="0"/>
              <a:t>Pertukaran termal (transfer kalor/panas) : transfer panas sepanjang bidang batas.</a:t>
            </a:r>
            <a:endParaRPr lang="id-ID" dirty="0"/>
          </a:p>
        </p:txBody>
      </p:sp>
      <p:sp>
        <p:nvSpPr>
          <p:cNvPr id="5" name="Title 1"/>
          <p:cNvSpPr>
            <a:spLocks noGrp="1"/>
          </p:cNvSpPr>
          <p:nvPr>
            <p:ph type="title"/>
          </p:nvPr>
        </p:nvSpPr>
        <p:spPr>
          <a:xfrm>
            <a:off x="5677272" y="0"/>
            <a:ext cx="3466728" cy="562074"/>
          </a:xfrm>
        </p:spPr>
        <p:txBody>
          <a:bodyPr>
            <a:normAutofit/>
          </a:bodyPr>
          <a:lstStyle/>
          <a:p>
            <a:pPr algn="r"/>
            <a:r>
              <a:rPr lang="id-ID" sz="2400" dirty="0" smtClean="0"/>
              <a:t>Sifat Termodinamika</a:t>
            </a:r>
            <a:endParaRPr lang="id-ID" sz="2400" dirty="0"/>
          </a:p>
        </p:txBody>
      </p:sp>
    </p:spTree>
    <p:extLst>
      <p:ext uri="{BB962C8B-B14F-4D97-AF65-F5344CB8AC3E}">
        <p14:creationId xmlns:p14="http://schemas.microsoft.com/office/powerpoint/2010/main" xmlns="" val="1179105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6237312"/>
          </a:xfrm>
        </p:spPr>
        <p:txBody>
          <a:bodyPr>
            <a:normAutofit/>
          </a:bodyPr>
          <a:lstStyle/>
          <a:p>
            <a:r>
              <a:rPr lang="id-ID" dirty="0" smtClean="0"/>
              <a:t>Sebuah sistem berada dalam kesetimbangan termodinamik jika sistem tersebut berada dalam kesetimbangan mekanik dan termal</a:t>
            </a:r>
          </a:p>
          <a:p>
            <a:endParaRPr lang="id-ID" dirty="0" smtClean="0"/>
          </a:p>
          <a:p>
            <a:r>
              <a:rPr lang="id-ID" b="1" dirty="0" smtClean="0">
                <a:solidFill>
                  <a:srgbClr val="FF0000"/>
                </a:solidFill>
              </a:rPr>
              <a:t>Kesetimbangan mekanik : </a:t>
            </a:r>
            <a:r>
              <a:rPr lang="id-ID" dirty="0" smtClean="0"/>
              <a:t>perbedaan tekanan antara sistem dengan lingkungannya sangat kecil (infinitesimal)</a:t>
            </a:r>
          </a:p>
          <a:p>
            <a:endParaRPr lang="id-ID" dirty="0" smtClean="0"/>
          </a:p>
          <a:p>
            <a:pPr algn="just"/>
            <a:r>
              <a:rPr lang="id-ID" b="1" dirty="0" smtClean="0">
                <a:solidFill>
                  <a:srgbClr val="FF0000"/>
                </a:solidFill>
              </a:rPr>
              <a:t>Kesetimbangan termal : </a:t>
            </a:r>
            <a:r>
              <a:rPr lang="id-ID" dirty="0" smtClean="0"/>
              <a:t>perbedaan temperatur antara sistem dengan lingkungannya sangat kecil (infinitesimal)</a:t>
            </a:r>
          </a:p>
          <a:p>
            <a:pPr algn="just"/>
            <a:endParaRPr lang="id-ID" dirty="0" smtClean="0"/>
          </a:p>
          <a:p>
            <a:endParaRPr lang="id-ID" dirty="0"/>
          </a:p>
        </p:txBody>
      </p:sp>
      <p:sp>
        <p:nvSpPr>
          <p:cNvPr id="4" name="Title 1"/>
          <p:cNvSpPr>
            <a:spLocks noGrp="1"/>
          </p:cNvSpPr>
          <p:nvPr>
            <p:ph type="title"/>
          </p:nvPr>
        </p:nvSpPr>
        <p:spPr>
          <a:xfrm>
            <a:off x="5677272" y="0"/>
            <a:ext cx="3466728" cy="562074"/>
          </a:xfrm>
        </p:spPr>
        <p:txBody>
          <a:bodyPr>
            <a:normAutofit/>
          </a:bodyPr>
          <a:lstStyle/>
          <a:p>
            <a:pPr algn="r"/>
            <a:r>
              <a:rPr lang="id-ID" sz="2400" dirty="0" smtClean="0"/>
              <a:t>Sifat Termodinamika</a:t>
            </a:r>
            <a:endParaRPr lang="id-ID" sz="2400" dirty="0"/>
          </a:p>
        </p:txBody>
      </p:sp>
    </p:spTree>
    <p:extLst>
      <p:ext uri="{BB962C8B-B14F-4D97-AF65-F5344CB8AC3E}">
        <p14:creationId xmlns:p14="http://schemas.microsoft.com/office/powerpoint/2010/main" xmlns="" val="361119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c2_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32240" y="2278452"/>
            <a:ext cx="2413992" cy="19559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67544" y="104874"/>
            <a:ext cx="8229600" cy="1143000"/>
          </a:xfrm>
        </p:spPr>
        <p:txBody>
          <a:bodyPr>
            <a:normAutofit/>
          </a:bodyPr>
          <a:lstStyle/>
          <a:p>
            <a:r>
              <a:rPr lang="id-ID" sz="2800" dirty="0" smtClean="0"/>
              <a:t>Kerja Ekspansi (expansion work)</a:t>
            </a:r>
            <a:endParaRPr lang="id-ID" sz="2800"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51520" y="1052736"/>
                <a:ext cx="8640960" cy="5616624"/>
              </a:xfrm>
            </p:spPr>
            <p:txBody>
              <a:bodyPr>
                <a:normAutofit/>
              </a:bodyPr>
              <a:lstStyle/>
              <a:p>
                <a:pPr algn="just"/>
                <a:r>
                  <a:rPr lang="id-ID" sz="2800" dirty="0" smtClean="0"/>
                  <a:t>Jika sebuah sistem tidak berada dalam kesetimbangan mekanik dengan lingkungannya, maka sistem tersebut akan mengalami ekspansi (mengembang) atau berkontraksi </a:t>
                </a:r>
              </a:p>
              <a:p>
                <a:pPr algn="just"/>
                <a14:m>
                  <m:oMath xmlns:m="http://schemas.openxmlformats.org/officeDocument/2006/math">
                    <m:r>
                      <a:rPr lang="id-ID" sz="2800" i="1" smtClean="0">
                        <a:latin typeface="Cambria Math"/>
                        <a:ea typeface="Cambria Math"/>
                      </a:rPr>
                      <m:t>𝛿</m:t>
                    </m:r>
                    <m:r>
                      <a:rPr lang="id-ID" sz="2800" b="0" i="1" smtClean="0">
                        <a:latin typeface="Cambria Math"/>
                        <a:ea typeface="Cambria Math"/>
                      </a:rPr>
                      <m:t>𝑊</m:t>
                    </m:r>
                    <m:r>
                      <a:rPr lang="id-ID" sz="2800" b="0" i="1" smtClean="0">
                        <a:latin typeface="Cambria Math"/>
                        <a:ea typeface="Cambria Math"/>
                      </a:rPr>
                      <m:t>=</m:t>
                    </m:r>
                    <m:r>
                      <a:rPr lang="id-ID" sz="2800" b="0" i="1" smtClean="0">
                        <a:latin typeface="Cambria Math"/>
                        <a:ea typeface="Cambria Math"/>
                      </a:rPr>
                      <m:t>𝑝</m:t>
                    </m:r>
                    <m:r>
                      <a:rPr lang="id-ID" sz="2800" b="0" i="1" smtClean="0">
                        <a:latin typeface="Cambria Math"/>
                        <a:ea typeface="Cambria Math"/>
                      </a:rPr>
                      <m:t> </m:t>
                    </m:r>
                    <m:r>
                      <a:rPr lang="id-ID" sz="2800" b="0" i="1" smtClean="0">
                        <a:latin typeface="Cambria Math"/>
                        <a:ea typeface="Cambria Math"/>
                      </a:rPr>
                      <m:t>𝑑𝑆</m:t>
                    </m:r>
                    <m:r>
                      <a:rPr lang="id-ID" sz="2800" b="0" i="1" smtClean="0">
                        <a:latin typeface="Cambria Math"/>
                        <a:ea typeface="Cambria Math"/>
                      </a:rPr>
                      <m:t> </m:t>
                    </m:r>
                    <m:r>
                      <a:rPr lang="id-ID" sz="2800" b="0" i="1" smtClean="0">
                        <a:latin typeface="Cambria Math"/>
                        <a:ea typeface="Cambria Math"/>
                      </a:rPr>
                      <m:t>𝑑𝑛</m:t>
                    </m:r>
                    <m:r>
                      <a:rPr lang="id-ID" sz="2800" b="0" i="1" smtClean="0">
                        <a:latin typeface="Cambria Math"/>
                        <a:ea typeface="Cambria Math"/>
                      </a:rPr>
                      <m:t>=</m:t>
                    </m:r>
                    <m:r>
                      <a:rPr lang="id-ID" sz="2800" b="0" i="1" smtClean="0">
                        <a:latin typeface="Cambria Math"/>
                        <a:ea typeface="Cambria Math"/>
                      </a:rPr>
                      <m:t>𝑝𝑑𝑉</m:t>
                    </m:r>
                    <m:r>
                      <a:rPr lang="id-ID" sz="2800" b="0" i="1" smtClean="0">
                        <a:latin typeface="Cambria Math"/>
                        <a:ea typeface="Cambria Math"/>
                      </a:rPr>
                      <m:t> ……………(5)</m:t>
                    </m:r>
                  </m:oMath>
                </a14:m>
                <a:endParaRPr lang="id-ID" sz="2800" dirty="0" smtClean="0"/>
              </a:p>
              <a:p>
                <a:pPr marL="0" indent="0" algn="just">
                  <a:buNone/>
                </a:pPr>
                <a:r>
                  <a:rPr lang="id-ID" sz="2800" dirty="0" smtClean="0"/>
                  <a:t>Dimana :</a:t>
                </a:r>
              </a:p>
              <a:p>
                <a:pPr algn="just"/>
                <a:r>
                  <a:rPr lang="id-ID" sz="2800" dirty="0" smtClean="0"/>
                  <a:t>p = tekanan yang diberikan oleh lingkungan atas sistem</a:t>
                </a:r>
              </a:p>
              <a:p>
                <a:pPr algn="just"/>
                <a:r>
                  <a:rPr lang="id-ID" sz="2800" dirty="0" smtClean="0"/>
                  <a:t>dV = kenaikan volum</a:t>
                </a:r>
              </a:p>
              <a:p>
                <a:pPr algn="just"/>
                <a:r>
                  <a:rPr lang="id-ID" sz="2800" dirty="0" smtClean="0"/>
                  <a:t>dS = bagian permukan yang mengalami perpindahan</a:t>
                </a:r>
              </a:p>
              <a:p>
                <a:pPr algn="just"/>
                <a:r>
                  <a:rPr lang="id-ID" sz="2800" dirty="0"/>
                  <a:t>d</a:t>
                </a:r>
                <a:r>
                  <a:rPr lang="id-ID" sz="2800" dirty="0" smtClean="0"/>
                  <a:t>n = jarak normal antara permukaan awal dengan permukaan yang mengalami ekspansi </a:t>
                </a:r>
                <a:endParaRPr lang="id-ID"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1052736"/>
                <a:ext cx="8640960" cy="5616624"/>
              </a:xfrm>
              <a:blipFill rotWithShape="1">
                <a:blip r:embed="rId3" cstate="print"/>
                <a:stretch>
                  <a:fillRect l="-1410" t="-977" r="-2398"/>
                </a:stretch>
              </a:blipFill>
            </p:spPr>
            <p:txBody>
              <a:bodyPr/>
              <a:lstStyle/>
              <a:p>
                <a:r>
                  <a:rPr lang="id-ID">
                    <a:noFill/>
                  </a:rPr>
                  <a:t> </a:t>
                </a:r>
              </a:p>
            </p:txBody>
          </p:sp>
        </mc:Fallback>
      </mc:AlternateContent>
      <p:sp>
        <p:nvSpPr>
          <p:cNvPr id="4" name="Title 1"/>
          <p:cNvSpPr txBox="1">
            <a:spLocks/>
          </p:cNvSpPr>
          <p:nvPr/>
        </p:nvSpPr>
        <p:spPr>
          <a:xfrm>
            <a:off x="5677272" y="0"/>
            <a:ext cx="3466728" cy="5620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id-ID" sz="1800" dirty="0" smtClean="0"/>
              <a:t>Sifat Termodinamika</a:t>
            </a:r>
            <a:endParaRPr lang="id-ID" sz="1800" dirty="0"/>
          </a:p>
        </p:txBody>
      </p:sp>
    </p:spTree>
    <p:extLst>
      <p:ext uri="{BB962C8B-B14F-4D97-AF65-F5344CB8AC3E}">
        <p14:creationId xmlns:p14="http://schemas.microsoft.com/office/powerpoint/2010/main" xmlns="" val="313747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2437"/>
            <a:ext cx="8229600" cy="1143000"/>
          </a:xfrm>
        </p:spPr>
        <p:txBody>
          <a:bodyPr/>
          <a:lstStyle/>
          <a:p>
            <a:r>
              <a:rPr lang="id-ID" dirty="0" smtClean="0"/>
              <a:t>Transfer kalor </a:t>
            </a:r>
            <a:endParaRPr lang="id-ID" dirty="0"/>
          </a:p>
        </p:txBody>
      </p:sp>
      <p:sp>
        <p:nvSpPr>
          <p:cNvPr id="3" name="Content Placeholder 2"/>
          <p:cNvSpPr>
            <a:spLocks noGrp="1"/>
          </p:cNvSpPr>
          <p:nvPr>
            <p:ph idx="1"/>
          </p:nvPr>
        </p:nvSpPr>
        <p:spPr>
          <a:xfrm>
            <a:off x="457200" y="1124744"/>
            <a:ext cx="8229600" cy="5001419"/>
          </a:xfrm>
        </p:spPr>
        <p:txBody>
          <a:bodyPr/>
          <a:lstStyle/>
          <a:p>
            <a:r>
              <a:rPr lang="id-ID" b="1" dirty="0" smtClean="0"/>
              <a:t>Proses adiabatik </a:t>
            </a:r>
          </a:p>
          <a:p>
            <a:pPr lvl="1"/>
            <a:r>
              <a:rPr lang="id-ID" sz="3200" dirty="0" smtClean="0"/>
              <a:t>Tidak ada pertukaran kalor antara sistem dengan lingkungannya</a:t>
            </a:r>
          </a:p>
          <a:p>
            <a:r>
              <a:rPr lang="id-ID" b="1" dirty="0" smtClean="0"/>
              <a:t>Proses diabatik</a:t>
            </a:r>
          </a:p>
          <a:p>
            <a:pPr lvl="1"/>
            <a:r>
              <a:rPr lang="id-ID" sz="3200" dirty="0" smtClean="0"/>
              <a:t>Terjadi pertukaran kalor antara sistem dengan lingkungannya</a:t>
            </a:r>
          </a:p>
          <a:p>
            <a:endParaRPr lang="id-ID" dirty="0"/>
          </a:p>
          <a:p>
            <a:r>
              <a:rPr lang="id-ID" dirty="0" smtClean="0">
                <a:solidFill>
                  <a:srgbClr val="FF0000"/>
                </a:solidFill>
              </a:rPr>
              <a:t>Which one will we use the most ?? Why ??</a:t>
            </a:r>
            <a:endParaRPr lang="id-ID" dirty="0">
              <a:solidFill>
                <a:srgbClr val="FF0000"/>
              </a:solidFill>
            </a:endParaRPr>
          </a:p>
        </p:txBody>
      </p:sp>
      <p:sp>
        <p:nvSpPr>
          <p:cNvPr id="4" name="Title 1"/>
          <p:cNvSpPr txBox="1">
            <a:spLocks/>
          </p:cNvSpPr>
          <p:nvPr/>
        </p:nvSpPr>
        <p:spPr>
          <a:xfrm>
            <a:off x="5677272" y="0"/>
            <a:ext cx="3466728" cy="5620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id-ID" sz="1800" dirty="0" smtClean="0"/>
              <a:t>Sifat Termodinamika</a:t>
            </a:r>
            <a:endParaRPr lang="id-ID" sz="1800" dirty="0"/>
          </a:p>
        </p:txBody>
      </p:sp>
    </p:spTree>
    <p:extLst>
      <p:ext uri="{BB962C8B-B14F-4D97-AF65-F5344CB8AC3E}">
        <p14:creationId xmlns:p14="http://schemas.microsoft.com/office/powerpoint/2010/main" xmlns="" val="1275850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TotalTime>
  <Words>465</Words>
  <Application>Microsoft Office PowerPoint</Application>
  <PresentationFormat>On-screen Show (4:3)</PresentationFormat>
  <Paragraphs>81</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Sistem termodinamika </vt:lpstr>
      <vt:lpstr>Sistem Termodinamika</vt:lpstr>
      <vt:lpstr>Sifat Termodinamika</vt:lpstr>
      <vt:lpstr>Sifat Termodinamika</vt:lpstr>
      <vt:lpstr>Sifat Termodinamika</vt:lpstr>
      <vt:lpstr>Sifat Termodinamika</vt:lpstr>
      <vt:lpstr>Sifat Termodinamika</vt:lpstr>
      <vt:lpstr>Kerja Ekspansi (expansion work)</vt:lpstr>
      <vt:lpstr>Transfer kalor </vt:lpstr>
      <vt:lpstr>Persamaan Keadaan (Equations of state)</vt:lpstr>
      <vt:lpstr>Persamaan Keadaan (Equations of state)</vt:lpstr>
      <vt:lpstr>Persamaan Keadaan (Equations of state)</vt:lpstr>
      <vt:lpstr>Persamaan Keadaan Gas Ideal  (Equations of state of an ideal gas)</vt:lpstr>
      <vt:lpstr>Persamaan Keadaan Gas Ideal</vt:lpstr>
      <vt:lpstr>Persamaan Keadaan Gas Ideal</vt:lpstr>
      <vt:lpstr>Persamaan Keadaan Gas Ideal</vt:lpstr>
      <vt:lpstr>Persamaan Keadaan Gas Ideal</vt:lpstr>
      <vt:lpstr>Persamaan Keadaan Gas Ideal</vt:lpstr>
      <vt:lpstr>Persamaan Keadaan Gas Ideal</vt:lpstr>
      <vt:lpstr>Persamaan Keadaan Gas Ideal</vt:lpstr>
      <vt:lpstr>Persamaan keadaan yang lain</vt:lpstr>
      <vt:lpstr>Persamaan keadaan yang lain</vt:lpstr>
      <vt:lpstr>Permukaan p-v-T</vt:lpstr>
      <vt:lpstr>Permukaan p-v-T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termodinamika</dc:title>
  <dc:creator>LENOVO</dc:creator>
  <cp:lastModifiedBy>user</cp:lastModifiedBy>
  <cp:revision>45</cp:revision>
  <dcterms:created xsi:type="dcterms:W3CDTF">2016-09-06T13:59:23Z</dcterms:created>
  <dcterms:modified xsi:type="dcterms:W3CDTF">2019-08-22T11:29:53Z</dcterms:modified>
</cp:coreProperties>
</file>